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46" r:id="rId5"/>
  </p:sldMasterIdLst>
  <p:notesMasterIdLst>
    <p:notesMasterId r:id="rId27"/>
  </p:notesMasterIdLst>
  <p:sldIdLst>
    <p:sldId id="283" r:id="rId6"/>
    <p:sldId id="299" r:id="rId7"/>
    <p:sldId id="414" r:id="rId8"/>
    <p:sldId id="374" r:id="rId9"/>
    <p:sldId id="375" r:id="rId10"/>
    <p:sldId id="416" r:id="rId11"/>
    <p:sldId id="395" r:id="rId12"/>
    <p:sldId id="410" r:id="rId13"/>
    <p:sldId id="415" r:id="rId14"/>
    <p:sldId id="394" r:id="rId15"/>
    <p:sldId id="411" r:id="rId16"/>
    <p:sldId id="418" r:id="rId17"/>
    <p:sldId id="419" r:id="rId18"/>
    <p:sldId id="412" r:id="rId19"/>
    <p:sldId id="420" r:id="rId20"/>
    <p:sldId id="379" r:id="rId21"/>
    <p:sldId id="382" r:id="rId22"/>
    <p:sldId id="408" r:id="rId23"/>
    <p:sldId id="404" r:id="rId24"/>
    <p:sldId id="413" r:id="rId25"/>
    <p:sldId id="260" r:id="rId2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248153A-B842-0D39-0992-0AA7417AF033}" name="Václav Marvan, Ing." initials="VMI" userId="S::marvan@komovia.cz::f41bf966-b05d-497c-ae87-c703efcc703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áclav Marvan, Ing." initials="VMI" lastIdx="2" clrIdx="0">
    <p:extLst>
      <p:ext uri="{19B8F6BF-5375-455C-9EA6-DF929625EA0E}">
        <p15:presenceInfo xmlns:p15="http://schemas.microsoft.com/office/powerpoint/2012/main" userId="Václav Marvan, Ing." providerId="None"/>
      </p:ext>
    </p:extLst>
  </p:cmAuthor>
  <p:cmAuthor id="2" name="Václav Marvan, Ing." initials="VMI [2]" lastIdx="3" clrIdx="1">
    <p:extLst>
      <p:ext uri="{19B8F6BF-5375-455C-9EA6-DF929625EA0E}">
        <p15:presenceInfo xmlns:p15="http://schemas.microsoft.com/office/powerpoint/2012/main" userId="S::marvan@komovia.cz::f41bf966-b05d-497c-ae87-c703efcc703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3D3"/>
    <a:srgbClr val="063E85"/>
    <a:srgbClr val="CCCCFF"/>
    <a:srgbClr val="AADDFA"/>
    <a:srgbClr val="23538F"/>
    <a:srgbClr val="A9DCF9"/>
    <a:srgbClr val="184887"/>
    <a:srgbClr val="00458D"/>
    <a:srgbClr val="EF7F1B"/>
    <a:srgbClr val="EAE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87" autoAdjust="0"/>
  </p:normalViewPr>
  <p:slideViewPr>
    <p:cSldViewPr snapToGrid="0">
      <p:cViewPr varScale="1">
        <p:scale>
          <a:sx n="101" d="100"/>
          <a:sy n="101" d="100"/>
        </p:scale>
        <p:origin x="11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komovia-my.sharepoint.com/personal/marvan_komovia_cz/Documents/Akce/20.026%20Koordinace%20MPV%20D7/6_V&#253;stupy%20+%20doklady/V&#353;e/Prezentace/Prezentace%2020211201/Statistika%20SL-KU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komovia.sharepoint.com/sites/Akce/Sdilene%20dokumenty/General/Akce/20.026%20Koordinace%20MPV%20D7/6_V&#253;stupy%20+%20doklady/V&#353;e/Prezentace/Prezentace%2020211201/Statistika%20SL-KU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https://komovia.sharepoint.com/sites/Akce/Sdilene%20dokumenty/General/Akce/20.026%20Koordinace%20MPV%20D7/6_V&#253;stupy%20+%20doklady/V&#353;e/Prezentace/Prezentace%2020211201/Statistika%20SL-KU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Trvalé zábory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Trvalé zábory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926-4FE9-8E14-5AC9328147C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926-4FE9-8E14-5AC9328147C3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926-4FE9-8E14-5AC9328147C3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926-4FE9-8E14-5AC9328147C3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926-4FE9-8E14-5AC9328147C3}"/>
              </c:ext>
            </c:extLst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926-4FE9-8E14-5AC9328147C3}"/>
              </c:ext>
            </c:extLst>
          </c:dPt>
          <c:dPt>
            <c:idx val="6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926-4FE9-8E14-5AC9328147C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'Podle katastrálních území'!$B$3:$B$9</c:f>
              <c:strCache>
                <c:ptCount val="7"/>
                <c:pt idx="0">
                  <c:v>Bez smlouvy</c:v>
                </c:pt>
                <c:pt idx="1">
                  <c:v>Založeno, schvalování návrhu</c:v>
                </c:pt>
                <c:pt idx="2">
                  <c:v>V řešení</c:v>
                </c:pt>
                <c:pt idx="3">
                  <c:v>Odmítnuto</c:v>
                </c:pt>
                <c:pt idx="4">
                  <c:v>Vyvlastnění</c:v>
                </c:pt>
                <c:pt idx="5">
                  <c:v>Částečně vypořádáno</c:v>
                </c:pt>
                <c:pt idx="6">
                  <c:v>Vypořádáno</c:v>
                </c:pt>
              </c:strCache>
            </c:strRef>
          </c:cat>
          <c:val>
            <c:numRef>
              <c:f>'Podle katastrálních území'!$D$3:$D$9</c:f>
              <c:numCache>
                <c:formatCode>0.0%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0.2</c:v>
                </c:pt>
                <c:pt idx="3">
                  <c:v>0</c:v>
                </c:pt>
                <c:pt idx="4">
                  <c:v>3.0769230769230771E-2</c:v>
                </c:pt>
                <c:pt idx="5">
                  <c:v>0</c:v>
                </c:pt>
                <c:pt idx="6">
                  <c:v>0.76923076923076927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926-4FE9-8E14-5AC9328147C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Dočasné zábory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dPt>
            <c:idx val="1"/>
            <c:bubble3D val="0"/>
            <c:spPr>
              <a:solidFill>
                <a:srgbClr val="FFC000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9570-4A31-92E1-924C017DCDA9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0-9570-4A31-92E1-924C017DCDA9}"/>
              </c:ext>
            </c:extLst>
          </c:dPt>
          <c:dPt>
            <c:idx val="5"/>
            <c:bubble3D val="0"/>
            <c:spPr>
              <a:solidFill>
                <a:srgbClr val="92D050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E-9570-4A31-92E1-924C017DCDA9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'Podle katastrálních území'!$H$35:$H$40</c:f>
              <c:strCache>
                <c:ptCount val="6"/>
                <c:pt idx="0">
                  <c:v>Bez smlouvy</c:v>
                </c:pt>
                <c:pt idx="1">
                  <c:v>Založeno, schvalování návrhu</c:v>
                </c:pt>
                <c:pt idx="2">
                  <c:v>V řešení</c:v>
                </c:pt>
                <c:pt idx="3">
                  <c:v>Odmítnuto</c:v>
                </c:pt>
                <c:pt idx="4">
                  <c:v>Částečně vypořádáno</c:v>
                </c:pt>
                <c:pt idx="5">
                  <c:v>Vypořádáno</c:v>
                </c:pt>
              </c:strCache>
            </c:strRef>
          </c:cat>
          <c:val>
            <c:numRef>
              <c:f>'Podle katastrálních území'!$J$35:$J$40</c:f>
              <c:numCache>
                <c:formatCode>0.0%</c:formatCode>
                <c:ptCount val="6"/>
                <c:pt idx="0">
                  <c:v>0</c:v>
                </c:pt>
                <c:pt idx="1">
                  <c:v>0.43636363636363634</c:v>
                </c:pt>
                <c:pt idx="2">
                  <c:v>0.18181818181818182</c:v>
                </c:pt>
                <c:pt idx="3">
                  <c:v>0</c:v>
                </c:pt>
                <c:pt idx="4">
                  <c:v>0</c:v>
                </c:pt>
                <c:pt idx="5">
                  <c:v>0.38181818181818183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0-4A31-92E1-924C017DCDA9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9570-4A31-92E1-924C017DCD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9570-4A31-92E1-924C017DCDA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9570-4A31-92E1-924C017DCDA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9570-4A31-92E1-924C017DCDA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9570-4A31-92E1-924C017DCDA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9570-4A31-92E1-924C017DCDA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'Podle katastrálních území'!$H$35:$H$40</c:f>
              <c:strCache>
                <c:ptCount val="6"/>
                <c:pt idx="0">
                  <c:v>Bez smlouvy</c:v>
                </c:pt>
                <c:pt idx="1">
                  <c:v>Založeno, schvalování návrhu</c:v>
                </c:pt>
                <c:pt idx="2">
                  <c:v>V řešení</c:v>
                </c:pt>
                <c:pt idx="3">
                  <c:v>Odmítnuto</c:v>
                </c:pt>
                <c:pt idx="4">
                  <c:v>Částečně vypořádáno</c:v>
                </c:pt>
                <c:pt idx="5">
                  <c:v>Vypořádáno</c:v>
                </c:pt>
              </c:strCache>
            </c:strRef>
          </c:cat>
          <c:val>
            <c:numRef>
              <c:f>'Podle katastrálních území'!$J$35:$J$40</c:f>
              <c:numCache>
                <c:formatCode>0.0%</c:formatCode>
                <c:ptCount val="6"/>
                <c:pt idx="0">
                  <c:v>0</c:v>
                </c:pt>
                <c:pt idx="1">
                  <c:v>0.43636363636363634</c:v>
                </c:pt>
                <c:pt idx="2">
                  <c:v>0.18181818181818182</c:v>
                </c:pt>
                <c:pt idx="3">
                  <c:v>0</c:v>
                </c:pt>
                <c:pt idx="4">
                  <c:v>0</c:v>
                </c:pt>
                <c:pt idx="5">
                  <c:v>0.38181818181818183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570-4A31-92E1-924C017DCDA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/>
  </c:chart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EC8C36-12A1-4CAA-B972-AE049FFF1A82}" type="doc">
      <dgm:prSet loTypeId="urn:microsoft.com/office/officeart/2005/8/layout/vList4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cs-CZ"/>
        </a:p>
      </dgm:t>
    </dgm:pt>
    <dgm:pt modelId="{2CFC8705-7291-498D-AD15-285D14ED4961}">
      <dgm:prSet phldrT="[Text]"/>
      <dgm:spPr/>
      <dgm:t>
        <a:bodyPr lIns="108000" tIns="108000" rIns="108000"/>
        <a:lstStyle/>
        <a:p>
          <a:pPr algn="l"/>
          <a:r>
            <a:rPr lang="cs-CZ" b="1" dirty="0"/>
            <a:t>D7 Postoloprty</a:t>
          </a:r>
        </a:p>
      </dgm:t>
    </dgm:pt>
    <dgm:pt modelId="{F145BB40-DD59-4763-ABCF-5DB7303D77E0}" type="parTrans" cxnId="{C693E8CE-94E6-4B42-9AE6-1EA1AE8C4B74}">
      <dgm:prSet/>
      <dgm:spPr/>
      <dgm:t>
        <a:bodyPr/>
        <a:lstStyle/>
        <a:p>
          <a:pPr algn="l"/>
          <a:endParaRPr lang="cs-CZ"/>
        </a:p>
      </dgm:t>
    </dgm:pt>
    <dgm:pt modelId="{30929817-E77B-4B54-B120-34E0B05E892D}" type="sibTrans" cxnId="{C693E8CE-94E6-4B42-9AE6-1EA1AE8C4B74}">
      <dgm:prSet/>
      <dgm:spPr/>
      <dgm:t>
        <a:bodyPr/>
        <a:lstStyle/>
        <a:p>
          <a:pPr algn="l"/>
          <a:endParaRPr lang="cs-CZ"/>
        </a:p>
      </dgm:t>
    </dgm:pt>
    <dgm:pt modelId="{A1E30524-AB9B-472C-B2CF-5A9D9F507D61}">
      <dgm:prSet phldrT="[Text]"/>
      <dgm:spPr/>
      <dgm:t>
        <a:bodyPr lIns="108000" tIns="108000" rIns="108000"/>
        <a:lstStyle/>
        <a:p>
          <a:pPr algn="l"/>
          <a:r>
            <a:rPr lang="cs-CZ" dirty="0"/>
            <a:t>Sdružení PGP/VIAPONT/AMBERG – Pragoprojekt, VIAPONT, AMBERG</a:t>
          </a:r>
        </a:p>
      </dgm:t>
    </dgm:pt>
    <dgm:pt modelId="{78EAC1A9-C7C6-4337-A113-7D56796B141A}" type="parTrans" cxnId="{ED11B1A6-DC83-4687-A984-2D9772FC2F85}">
      <dgm:prSet/>
      <dgm:spPr/>
      <dgm:t>
        <a:bodyPr/>
        <a:lstStyle/>
        <a:p>
          <a:pPr algn="l"/>
          <a:endParaRPr lang="cs-CZ"/>
        </a:p>
      </dgm:t>
    </dgm:pt>
    <dgm:pt modelId="{CFB7D980-B407-47D0-BAC5-03A1D26B6764}" type="sibTrans" cxnId="{ED11B1A6-DC83-4687-A984-2D9772FC2F85}">
      <dgm:prSet/>
      <dgm:spPr/>
      <dgm:t>
        <a:bodyPr/>
        <a:lstStyle/>
        <a:p>
          <a:pPr algn="l"/>
          <a:endParaRPr lang="cs-CZ"/>
        </a:p>
      </dgm:t>
    </dgm:pt>
    <dgm:pt modelId="{3145F371-A6D2-43AB-BA01-B93A6C380954}">
      <dgm:prSet/>
      <dgm:spPr/>
      <dgm:t>
        <a:bodyPr lIns="108000" tIns="108000" rIns="108000"/>
        <a:lstStyle/>
        <a:p>
          <a:pPr algn="l"/>
          <a:r>
            <a:rPr lang="cs-CZ" dirty="0"/>
            <a:t>HIP Ing. Dominika Urbanová</a:t>
          </a:r>
        </a:p>
      </dgm:t>
    </dgm:pt>
    <dgm:pt modelId="{2FDB2791-5F84-46BF-8CB0-8EEF7079A894}" type="parTrans" cxnId="{86D17BCE-FB16-4BFC-8E80-E15F02E188C6}">
      <dgm:prSet/>
      <dgm:spPr/>
      <dgm:t>
        <a:bodyPr/>
        <a:lstStyle/>
        <a:p>
          <a:pPr algn="l"/>
          <a:endParaRPr lang="cs-CZ"/>
        </a:p>
      </dgm:t>
    </dgm:pt>
    <dgm:pt modelId="{E6DE038D-94ED-41A8-B4B9-557AE96C84C2}" type="sibTrans" cxnId="{86D17BCE-FB16-4BFC-8E80-E15F02E188C6}">
      <dgm:prSet/>
      <dgm:spPr/>
      <dgm:t>
        <a:bodyPr/>
        <a:lstStyle/>
        <a:p>
          <a:pPr algn="l"/>
          <a:endParaRPr lang="cs-CZ"/>
        </a:p>
      </dgm:t>
    </dgm:pt>
    <dgm:pt modelId="{76999B97-C204-4C9F-9DE7-3CE150AA477A}">
      <dgm:prSet/>
      <dgm:spPr/>
      <dgm:t>
        <a:bodyPr lIns="108000" tIns="108000" rIns="108000"/>
        <a:lstStyle/>
        <a:p>
          <a:pPr algn="l"/>
          <a:r>
            <a:rPr lang="cs-CZ" dirty="0"/>
            <a:t>Aktualizace DÚR / DSP</a:t>
          </a:r>
        </a:p>
      </dgm:t>
    </dgm:pt>
    <dgm:pt modelId="{AF29E108-C8DA-47A8-988B-0D3D63B2CF28}" type="parTrans" cxnId="{69FDCD1A-3C5A-4193-9BD1-B2349E46F35E}">
      <dgm:prSet/>
      <dgm:spPr/>
      <dgm:t>
        <a:bodyPr/>
        <a:lstStyle/>
        <a:p>
          <a:pPr algn="l"/>
          <a:endParaRPr lang="cs-CZ"/>
        </a:p>
      </dgm:t>
    </dgm:pt>
    <dgm:pt modelId="{01CD90DD-2C80-4476-8625-68AAA9FE5F9A}" type="sibTrans" cxnId="{69FDCD1A-3C5A-4193-9BD1-B2349E46F35E}">
      <dgm:prSet/>
      <dgm:spPr/>
      <dgm:t>
        <a:bodyPr/>
        <a:lstStyle/>
        <a:p>
          <a:pPr algn="l"/>
          <a:endParaRPr lang="cs-CZ"/>
        </a:p>
      </dgm:t>
    </dgm:pt>
    <dgm:pt modelId="{4D6B3CA0-19CD-4BCB-988A-31BCC3629A87}">
      <dgm:prSet phldrT="[Text]"/>
      <dgm:spPr/>
      <dgm:t>
        <a:bodyPr lIns="108000" tIns="108000"/>
        <a:lstStyle/>
        <a:p>
          <a:pPr algn="l"/>
          <a:r>
            <a:rPr lang="cs-CZ" b="1" dirty="0"/>
            <a:t>D7 MÚK Knovíz – MÚK Slaný-západ</a:t>
          </a:r>
        </a:p>
      </dgm:t>
    </dgm:pt>
    <dgm:pt modelId="{AB2C8DD6-3BF7-45A2-A5FE-D5111425230F}" type="parTrans" cxnId="{AA966036-FA39-4F32-AB59-71EF2D334990}">
      <dgm:prSet/>
      <dgm:spPr/>
      <dgm:t>
        <a:bodyPr/>
        <a:lstStyle/>
        <a:p>
          <a:pPr algn="l"/>
          <a:endParaRPr lang="cs-CZ"/>
        </a:p>
      </dgm:t>
    </dgm:pt>
    <dgm:pt modelId="{4B92BA65-F4C7-4A82-9304-DF43159BA3D4}" type="sibTrans" cxnId="{AA966036-FA39-4F32-AB59-71EF2D334990}">
      <dgm:prSet/>
      <dgm:spPr/>
      <dgm:t>
        <a:bodyPr/>
        <a:lstStyle/>
        <a:p>
          <a:pPr algn="l"/>
          <a:endParaRPr lang="cs-CZ"/>
        </a:p>
      </dgm:t>
    </dgm:pt>
    <dgm:pt modelId="{5971F8A9-1557-4CB2-A0D2-BCBDD55CFB61}">
      <dgm:prSet/>
      <dgm:spPr/>
      <dgm:t>
        <a:bodyPr lIns="108000" tIns="108000" rIns="108000"/>
        <a:lstStyle/>
        <a:p>
          <a:pPr algn="l"/>
          <a:r>
            <a:rPr lang="cs-CZ" b="1" dirty="0"/>
            <a:t>D7 MÚK Slaný-západ – Kutrovice</a:t>
          </a:r>
        </a:p>
      </dgm:t>
    </dgm:pt>
    <dgm:pt modelId="{E1368272-F4DD-4841-A4DC-A8A44240A59A}" type="parTrans" cxnId="{A3879218-645B-430B-8C06-EF0BA6246121}">
      <dgm:prSet/>
      <dgm:spPr/>
      <dgm:t>
        <a:bodyPr/>
        <a:lstStyle/>
        <a:p>
          <a:pPr algn="l"/>
          <a:endParaRPr lang="cs-CZ"/>
        </a:p>
      </dgm:t>
    </dgm:pt>
    <dgm:pt modelId="{23748CDD-BC33-4F68-B49E-FF327F269436}" type="sibTrans" cxnId="{A3879218-645B-430B-8C06-EF0BA6246121}">
      <dgm:prSet/>
      <dgm:spPr/>
      <dgm:t>
        <a:bodyPr/>
        <a:lstStyle/>
        <a:p>
          <a:pPr algn="l"/>
          <a:endParaRPr lang="cs-CZ"/>
        </a:p>
      </dgm:t>
    </dgm:pt>
    <dgm:pt modelId="{18D42B22-C4A4-4010-BD6B-AC4759093752}">
      <dgm:prSet/>
      <dgm:spPr/>
      <dgm:t>
        <a:bodyPr lIns="108000" tIns="108000" rIns="108000"/>
        <a:lstStyle/>
        <a:p>
          <a:pPr algn="l"/>
          <a:r>
            <a:rPr lang="cs-CZ" b="1" dirty="0"/>
            <a:t>D7 Kutrovice – Panenský Týnec</a:t>
          </a:r>
        </a:p>
      </dgm:t>
    </dgm:pt>
    <dgm:pt modelId="{AB74507C-8B19-417A-A186-B0BF0607D8D7}" type="parTrans" cxnId="{F7AE61A9-118C-4D4A-910D-828EF81818E3}">
      <dgm:prSet/>
      <dgm:spPr/>
      <dgm:t>
        <a:bodyPr/>
        <a:lstStyle/>
        <a:p>
          <a:pPr algn="l"/>
          <a:endParaRPr lang="cs-CZ"/>
        </a:p>
      </dgm:t>
    </dgm:pt>
    <dgm:pt modelId="{1C148700-98D6-4390-B13D-E6575D52991B}" type="sibTrans" cxnId="{F7AE61A9-118C-4D4A-910D-828EF81818E3}">
      <dgm:prSet/>
      <dgm:spPr/>
      <dgm:t>
        <a:bodyPr/>
        <a:lstStyle/>
        <a:p>
          <a:pPr algn="l"/>
          <a:endParaRPr lang="cs-CZ"/>
        </a:p>
      </dgm:t>
    </dgm:pt>
    <dgm:pt modelId="{20CFB165-4940-425B-9D6B-AD9A476B772F}">
      <dgm:prSet/>
      <dgm:spPr/>
      <dgm:t>
        <a:bodyPr lIns="108000" tIns="108000"/>
        <a:lstStyle/>
        <a:p>
          <a:pPr algn="l"/>
          <a:r>
            <a:rPr lang="cs-CZ" dirty="0" err="1"/>
            <a:t>Pragoprojekt</a:t>
          </a:r>
          <a:r>
            <a:rPr lang="cs-CZ" dirty="0"/>
            <a:t> a.s.</a:t>
          </a:r>
        </a:p>
      </dgm:t>
    </dgm:pt>
    <dgm:pt modelId="{39F2F543-3E74-4F0A-80A2-DA51CEF0CC16}" type="parTrans" cxnId="{856B216E-8B5B-4DB9-81B8-4C2995FADCAB}">
      <dgm:prSet/>
      <dgm:spPr/>
      <dgm:t>
        <a:bodyPr/>
        <a:lstStyle/>
        <a:p>
          <a:pPr algn="l"/>
          <a:endParaRPr lang="cs-CZ"/>
        </a:p>
      </dgm:t>
    </dgm:pt>
    <dgm:pt modelId="{F474BFB9-C361-496C-A30F-79330756C47E}" type="sibTrans" cxnId="{856B216E-8B5B-4DB9-81B8-4C2995FADCAB}">
      <dgm:prSet/>
      <dgm:spPr/>
      <dgm:t>
        <a:bodyPr/>
        <a:lstStyle/>
        <a:p>
          <a:pPr algn="l"/>
          <a:endParaRPr lang="cs-CZ"/>
        </a:p>
      </dgm:t>
    </dgm:pt>
    <dgm:pt modelId="{878374F6-351F-4889-B35A-2416B4967292}">
      <dgm:prSet/>
      <dgm:spPr/>
      <dgm:t>
        <a:bodyPr lIns="108000" tIns="108000"/>
        <a:lstStyle/>
        <a:p>
          <a:pPr algn="l"/>
          <a:r>
            <a:rPr lang="cs-CZ"/>
            <a:t>DSP</a:t>
          </a:r>
        </a:p>
      </dgm:t>
    </dgm:pt>
    <dgm:pt modelId="{86FB885A-8953-4F8D-8E8E-99FC522F80E2}" type="parTrans" cxnId="{23E5AB6F-BEE6-4688-92BB-2D76DD698DC5}">
      <dgm:prSet/>
      <dgm:spPr/>
      <dgm:t>
        <a:bodyPr/>
        <a:lstStyle/>
        <a:p>
          <a:pPr algn="l"/>
          <a:endParaRPr lang="cs-CZ"/>
        </a:p>
      </dgm:t>
    </dgm:pt>
    <dgm:pt modelId="{E1B3E4CC-5641-42F1-91C6-223A927BAC1F}" type="sibTrans" cxnId="{23E5AB6F-BEE6-4688-92BB-2D76DD698DC5}">
      <dgm:prSet/>
      <dgm:spPr/>
      <dgm:t>
        <a:bodyPr/>
        <a:lstStyle/>
        <a:p>
          <a:pPr algn="l"/>
          <a:endParaRPr lang="cs-CZ"/>
        </a:p>
      </dgm:t>
    </dgm:pt>
    <dgm:pt modelId="{CD9AB1C3-21C2-4C48-A171-A96F57413475}">
      <dgm:prSet/>
      <dgm:spPr/>
      <dgm:t>
        <a:bodyPr lIns="108000" tIns="108000" rIns="108000"/>
        <a:lstStyle/>
        <a:p>
          <a:pPr algn="l"/>
          <a:r>
            <a:rPr lang="cs-CZ" dirty="0"/>
            <a:t>Mott MacDonald</a:t>
          </a:r>
        </a:p>
      </dgm:t>
    </dgm:pt>
    <dgm:pt modelId="{AE9857A6-466E-4565-A0AA-743CFC397090}" type="parTrans" cxnId="{13C44F27-BBE8-470F-8D85-899E4D1946E7}">
      <dgm:prSet/>
      <dgm:spPr/>
      <dgm:t>
        <a:bodyPr/>
        <a:lstStyle/>
        <a:p>
          <a:pPr algn="l"/>
          <a:endParaRPr lang="cs-CZ"/>
        </a:p>
      </dgm:t>
    </dgm:pt>
    <dgm:pt modelId="{1F6F62AA-1724-44E7-AD9D-B25A95CABB2E}" type="sibTrans" cxnId="{13C44F27-BBE8-470F-8D85-899E4D1946E7}">
      <dgm:prSet/>
      <dgm:spPr/>
      <dgm:t>
        <a:bodyPr/>
        <a:lstStyle/>
        <a:p>
          <a:pPr algn="l"/>
          <a:endParaRPr lang="cs-CZ"/>
        </a:p>
      </dgm:t>
    </dgm:pt>
    <dgm:pt modelId="{5823879E-1E3C-456B-8EEC-B550CA4D4F71}">
      <dgm:prSet/>
      <dgm:spPr/>
      <dgm:t>
        <a:bodyPr lIns="108000" tIns="108000" rIns="108000"/>
        <a:lstStyle/>
        <a:p>
          <a:pPr algn="l"/>
          <a:r>
            <a:rPr lang="cs-CZ"/>
            <a:t>DSP</a:t>
          </a:r>
        </a:p>
      </dgm:t>
    </dgm:pt>
    <dgm:pt modelId="{0C7DCD5A-1E94-4CEA-97D0-0D9E6588A166}" type="parTrans" cxnId="{F8EB270C-E800-4355-AB31-6B93EA9B8CAD}">
      <dgm:prSet/>
      <dgm:spPr/>
      <dgm:t>
        <a:bodyPr/>
        <a:lstStyle/>
        <a:p>
          <a:pPr algn="l"/>
          <a:endParaRPr lang="cs-CZ"/>
        </a:p>
      </dgm:t>
    </dgm:pt>
    <dgm:pt modelId="{8D53C10D-436D-4C66-8C08-CFC1224298FF}" type="sibTrans" cxnId="{F8EB270C-E800-4355-AB31-6B93EA9B8CAD}">
      <dgm:prSet/>
      <dgm:spPr/>
      <dgm:t>
        <a:bodyPr/>
        <a:lstStyle/>
        <a:p>
          <a:pPr algn="l"/>
          <a:endParaRPr lang="cs-CZ"/>
        </a:p>
      </dgm:t>
    </dgm:pt>
    <dgm:pt modelId="{768EF7D9-7BEF-4AD2-829A-1803DA8401F6}">
      <dgm:prSet/>
      <dgm:spPr/>
      <dgm:t>
        <a:bodyPr lIns="108000" tIns="108000" rIns="108000"/>
        <a:lstStyle/>
        <a:p>
          <a:pPr algn="l"/>
          <a:r>
            <a:rPr lang="cs-CZ" dirty="0"/>
            <a:t>SUDOP PRAHA a.s.</a:t>
          </a:r>
        </a:p>
      </dgm:t>
    </dgm:pt>
    <dgm:pt modelId="{052BA072-B04B-435A-A728-D8D495FA98AD}" type="parTrans" cxnId="{D53F3D02-222F-4B0E-ABA5-60F9EE79BC38}">
      <dgm:prSet/>
      <dgm:spPr/>
      <dgm:t>
        <a:bodyPr/>
        <a:lstStyle/>
        <a:p>
          <a:pPr algn="l"/>
          <a:endParaRPr lang="cs-CZ"/>
        </a:p>
      </dgm:t>
    </dgm:pt>
    <dgm:pt modelId="{B0ACDF87-5BA0-4AD0-AC7B-2DCF4753F75B}" type="sibTrans" cxnId="{D53F3D02-222F-4B0E-ABA5-60F9EE79BC38}">
      <dgm:prSet/>
      <dgm:spPr/>
      <dgm:t>
        <a:bodyPr/>
        <a:lstStyle/>
        <a:p>
          <a:pPr algn="l"/>
          <a:endParaRPr lang="cs-CZ"/>
        </a:p>
      </dgm:t>
    </dgm:pt>
    <dgm:pt modelId="{4D4919DC-A8BF-414B-AB06-98629F4731BD}">
      <dgm:prSet/>
      <dgm:spPr/>
      <dgm:t>
        <a:bodyPr lIns="108000" tIns="108000" rIns="108000"/>
        <a:lstStyle/>
        <a:p>
          <a:pPr algn="l"/>
          <a:r>
            <a:rPr lang="cs-CZ"/>
            <a:t>HIP Ing. Lukáš Szabo</a:t>
          </a:r>
        </a:p>
      </dgm:t>
    </dgm:pt>
    <dgm:pt modelId="{06FA1C39-9C45-4397-ABAD-E478825B63CD}" type="parTrans" cxnId="{F07EA2B2-BF6D-4BBC-8814-C0E192EEDFCB}">
      <dgm:prSet/>
      <dgm:spPr/>
      <dgm:t>
        <a:bodyPr/>
        <a:lstStyle/>
        <a:p>
          <a:pPr algn="l"/>
          <a:endParaRPr lang="cs-CZ"/>
        </a:p>
      </dgm:t>
    </dgm:pt>
    <dgm:pt modelId="{E4B386A7-435B-44D6-B420-55317AB84B56}" type="sibTrans" cxnId="{F07EA2B2-BF6D-4BBC-8814-C0E192EEDFCB}">
      <dgm:prSet/>
      <dgm:spPr/>
      <dgm:t>
        <a:bodyPr/>
        <a:lstStyle/>
        <a:p>
          <a:pPr algn="l"/>
          <a:endParaRPr lang="cs-CZ"/>
        </a:p>
      </dgm:t>
    </dgm:pt>
    <dgm:pt modelId="{2F852379-8BAA-4334-A762-193274206593}">
      <dgm:prSet/>
      <dgm:spPr/>
      <dgm:t>
        <a:bodyPr lIns="108000" tIns="108000" rIns="108000"/>
        <a:lstStyle/>
        <a:p>
          <a:pPr algn="l"/>
          <a:r>
            <a:rPr lang="cs-CZ"/>
            <a:t>DSP</a:t>
          </a:r>
        </a:p>
      </dgm:t>
    </dgm:pt>
    <dgm:pt modelId="{BB5D073A-2BE0-47BD-BCC3-0DE4D7DAEAB4}" type="parTrans" cxnId="{493F0E6F-DED6-4083-9BF5-48E75FD6FE01}">
      <dgm:prSet/>
      <dgm:spPr/>
      <dgm:t>
        <a:bodyPr/>
        <a:lstStyle/>
        <a:p>
          <a:pPr algn="l"/>
          <a:endParaRPr lang="cs-CZ"/>
        </a:p>
      </dgm:t>
    </dgm:pt>
    <dgm:pt modelId="{34D9B539-CE23-4D79-BAC2-EB710792BD9A}" type="sibTrans" cxnId="{493F0E6F-DED6-4083-9BF5-48E75FD6FE01}">
      <dgm:prSet/>
      <dgm:spPr/>
      <dgm:t>
        <a:bodyPr/>
        <a:lstStyle/>
        <a:p>
          <a:pPr algn="l"/>
          <a:endParaRPr lang="cs-CZ"/>
        </a:p>
      </dgm:t>
    </dgm:pt>
    <dgm:pt modelId="{509AFAAC-8130-4942-AAE1-6D92D2D4B40F}">
      <dgm:prSet/>
      <dgm:spPr/>
      <dgm:t>
        <a:bodyPr lIns="108000" tIns="108000"/>
        <a:lstStyle/>
        <a:p>
          <a:pPr algn="l"/>
          <a:r>
            <a:rPr lang="cs-CZ"/>
            <a:t>HIP: Ing. Dominika Urbanová</a:t>
          </a:r>
        </a:p>
      </dgm:t>
    </dgm:pt>
    <dgm:pt modelId="{05F36E41-110B-422D-8EF4-42D4A511B595}" type="parTrans" cxnId="{27B134CB-B4FA-4F81-BDDA-FE6656873767}">
      <dgm:prSet/>
      <dgm:spPr/>
      <dgm:t>
        <a:bodyPr/>
        <a:lstStyle/>
        <a:p>
          <a:pPr algn="l"/>
          <a:endParaRPr lang="cs-CZ"/>
        </a:p>
      </dgm:t>
    </dgm:pt>
    <dgm:pt modelId="{3C210F9A-54ED-4EB2-8125-0A11DE47D3EF}" type="sibTrans" cxnId="{27B134CB-B4FA-4F81-BDDA-FE6656873767}">
      <dgm:prSet/>
      <dgm:spPr/>
      <dgm:t>
        <a:bodyPr/>
        <a:lstStyle/>
        <a:p>
          <a:pPr algn="l"/>
          <a:endParaRPr lang="cs-CZ"/>
        </a:p>
      </dgm:t>
    </dgm:pt>
    <dgm:pt modelId="{00B2B58B-DF13-4F81-98AB-CBD3E16604BF}">
      <dgm:prSet/>
      <dgm:spPr/>
      <dgm:t>
        <a:bodyPr lIns="108000" tIns="108000" rIns="108000"/>
        <a:lstStyle/>
        <a:p>
          <a:pPr algn="l"/>
          <a:r>
            <a:rPr lang="cs-CZ" dirty="0"/>
            <a:t>HIP: Ing. Jan Bajer</a:t>
          </a:r>
        </a:p>
      </dgm:t>
    </dgm:pt>
    <dgm:pt modelId="{8796B3E5-45B8-4486-B64B-76F7E29E011F}" type="parTrans" cxnId="{CC6543FD-77DB-41C3-B095-85709B937D67}">
      <dgm:prSet/>
      <dgm:spPr/>
      <dgm:t>
        <a:bodyPr/>
        <a:lstStyle/>
        <a:p>
          <a:pPr algn="l"/>
          <a:endParaRPr lang="cs-CZ"/>
        </a:p>
      </dgm:t>
    </dgm:pt>
    <dgm:pt modelId="{C8AAC9E3-DBA2-4323-8316-A0D5EDFC13C8}" type="sibTrans" cxnId="{CC6543FD-77DB-41C3-B095-85709B937D67}">
      <dgm:prSet/>
      <dgm:spPr/>
      <dgm:t>
        <a:bodyPr/>
        <a:lstStyle/>
        <a:p>
          <a:pPr algn="l"/>
          <a:endParaRPr lang="cs-CZ"/>
        </a:p>
      </dgm:t>
    </dgm:pt>
    <dgm:pt modelId="{091BD21E-7D53-46AC-BD5C-5B50641DF360}" type="pres">
      <dgm:prSet presAssocID="{5BEC8C36-12A1-4CAA-B972-AE049FFF1A82}" presName="linear" presStyleCnt="0">
        <dgm:presLayoutVars>
          <dgm:dir/>
          <dgm:resizeHandles val="exact"/>
        </dgm:presLayoutVars>
      </dgm:prSet>
      <dgm:spPr/>
    </dgm:pt>
    <dgm:pt modelId="{2C96257C-9A63-4867-893D-2F8B23B7AF53}" type="pres">
      <dgm:prSet presAssocID="{4D6B3CA0-19CD-4BCB-988A-31BCC3629A87}" presName="comp" presStyleCnt="0"/>
      <dgm:spPr/>
    </dgm:pt>
    <dgm:pt modelId="{81B39E49-6304-484F-8AB2-C19BCC1E6CE7}" type="pres">
      <dgm:prSet presAssocID="{4D6B3CA0-19CD-4BCB-988A-31BCC3629A87}" presName="box" presStyleLbl="node1" presStyleIdx="0" presStyleCnt="4"/>
      <dgm:spPr/>
    </dgm:pt>
    <dgm:pt modelId="{39CC8C3E-DCF5-4938-83C4-B2BCBF7CBBBC}" type="pres">
      <dgm:prSet presAssocID="{4D6B3CA0-19CD-4BCB-988A-31BCC3629A87}" presName="img" presStyleLbl="fgImgPlace1" presStyleIdx="0" presStyleCnt="4"/>
      <dgm:spPr>
        <a:prstGeom prst="rect">
          <a:avLst/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3317438C-4C71-4E1E-B41D-69A88838028F}" type="pres">
      <dgm:prSet presAssocID="{4D6B3CA0-19CD-4BCB-988A-31BCC3629A87}" presName="text" presStyleLbl="node1" presStyleIdx="0" presStyleCnt="4">
        <dgm:presLayoutVars>
          <dgm:bulletEnabled val="1"/>
        </dgm:presLayoutVars>
      </dgm:prSet>
      <dgm:spPr/>
    </dgm:pt>
    <dgm:pt modelId="{A976EB44-7D46-4D37-B3E8-E53CD4D13B84}" type="pres">
      <dgm:prSet presAssocID="{4B92BA65-F4C7-4A82-9304-DF43159BA3D4}" presName="spacer" presStyleCnt="0"/>
      <dgm:spPr/>
    </dgm:pt>
    <dgm:pt modelId="{CF39AA86-3B00-45EA-BABC-B22EED63C432}" type="pres">
      <dgm:prSet presAssocID="{5971F8A9-1557-4CB2-A0D2-BCBDD55CFB61}" presName="comp" presStyleCnt="0"/>
      <dgm:spPr/>
    </dgm:pt>
    <dgm:pt modelId="{1EB968BB-7BC3-47FC-B29A-DB20AB06536E}" type="pres">
      <dgm:prSet presAssocID="{5971F8A9-1557-4CB2-A0D2-BCBDD55CFB61}" presName="box" presStyleLbl="node1" presStyleIdx="1" presStyleCnt="4"/>
      <dgm:spPr/>
    </dgm:pt>
    <dgm:pt modelId="{0E63E546-6809-47C4-B22E-530575896293}" type="pres">
      <dgm:prSet presAssocID="{5971F8A9-1557-4CB2-A0D2-BCBDD55CFB61}" presName="img" presStyleLbl="fgImgPlace1" presStyleIdx="1" presStyleCnt="4"/>
      <dgm:spPr>
        <a:prstGeom prst="rect">
          <a:avLst/>
        </a:prstGeom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9C1FB80-81E8-469F-AA37-47E7D24B40CA}" type="pres">
      <dgm:prSet presAssocID="{5971F8A9-1557-4CB2-A0D2-BCBDD55CFB61}" presName="text" presStyleLbl="node1" presStyleIdx="1" presStyleCnt="4">
        <dgm:presLayoutVars>
          <dgm:bulletEnabled val="1"/>
        </dgm:presLayoutVars>
      </dgm:prSet>
      <dgm:spPr/>
    </dgm:pt>
    <dgm:pt modelId="{70CA484B-7605-40E6-989C-8921464BDA0C}" type="pres">
      <dgm:prSet presAssocID="{23748CDD-BC33-4F68-B49E-FF327F269436}" presName="spacer" presStyleCnt="0"/>
      <dgm:spPr/>
    </dgm:pt>
    <dgm:pt modelId="{1A28C84E-B063-42CD-9FA2-B2017DDE87A2}" type="pres">
      <dgm:prSet presAssocID="{18D42B22-C4A4-4010-BD6B-AC4759093752}" presName="comp" presStyleCnt="0"/>
      <dgm:spPr/>
    </dgm:pt>
    <dgm:pt modelId="{3CD62AED-7D90-4E30-B6DC-B5647140319F}" type="pres">
      <dgm:prSet presAssocID="{18D42B22-C4A4-4010-BD6B-AC4759093752}" presName="box" presStyleLbl="node1" presStyleIdx="2" presStyleCnt="4" custLinFactNeighborY="-1393"/>
      <dgm:spPr/>
    </dgm:pt>
    <dgm:pt modelId="{74255BBB-8615-411C-BBF6-D272394CEC49}" type="pres">
      <dgm:prSet presAssocID="{18D42B22-C4A4-4010-BD6B-AC4759093752}" presName="img" presStyleLbl="fgImgPlace1" presStyleIdx="2" presStyleCnt="4"/>
      <dgm:spPr>
        <a:prstGeom prst="rect">
          <a:avLst/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89E1A878-AD84-4718-9DB7-9736F4E48909}" type="pres">
      <dgm:prSet presAssocID="{18D42B22-C4A4-4010-BD6B-AC4759093752}" presName="text" presStyleLbl="node1" presStyleIdx="2" presStyleCnt="4">
        <dgm:presLayoutVars>
          <dgm:bulletEnabled val="1"/>
        </dgm:presLayoutVars>
      </dgm:prSet>
      <dgm:spPr/>
    </dgm:pt>
    <dgm:pt modelId="{F746732D-B1C5-48A5-9553-6665D14B9BFA}" type="pres">
      <dgm:prSet presAssocID="{1C148700-98D6-4390-B13D-E6575D52991B}" presName="spacer" presStyleCnt="0"/>
      <dgm:spPr/>
    </dgm:pt>
    <dgm:pt modelId="{988FEFE6-9BBA-41FC-A94D-2C7AB5701311}" type="pres">
      <dgm:prSet presAssocID="{2CFC8705-7291-498D-AD15-285D14ED4961}" presName="comp" presStyleCnt="0"/>
      <dgm:spPr/>
    </dgm:pt>
    <dgm:pt modelId="{DA35F06B-FC7C-4EB3-BD67-76594A6BEFA5}" type="pres">
      <dgm:prSet presAssocID="{2CFC8705-7291-498D-AD15-285D14ED4961}" presName="box" presStyleLbl="node1" presStyleIdx="3" presStyleCnt="4" custLinFactNeighborY="-2611"/>
      <dgm:spPr/>
    </dgm:pt>
    <dgm:pt modelId="{95F0F342-188D-4288-83EA-0A62CAD601C3}" type="pres">
      <dgm:prSet presAssocID="{2CFC8705-7291-498D-AD15-285D14ED4961}" presName="img" presStyleLbl="fgImgPlace1" presStyleIdx="3" presStyleCnt="4"/>
      <dgm:spPr>
        <a:prstGeom prst="rect">
          <a:avLst/>
        </a:prstGeom>
        <a:blipFill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2AE7D1BE-9E53-4C4E-8557-D3CF20020005}" type="pres">
      <dgm:prSet presAssocID="{2CFC8705-7291-498D-AD15-285D14ED4961}" presName="text" presStyleLbl="node1" presStyleIdx="3" presStyleCnt="4">
        <dgm:presLayoutVars>
          <dgm:bulletEnabled val="1"/>
        </dgm:presLayoutVars>
      </dgm:prSet>
      <dgm:spPr/>
    </dgm:pt>
  </dgm:ptLst>
  <dgm:cxnLst>
    <dgm:cxn modelId="{D53F3D02-222F-4B0E-ABA5-60F9EE79BC38}" srcId="{18D42B22-C4A4-4010-BD6B-AC4759093752}" destId="{768EF7D9-7BEF-4AD2-829A-1803DA8401F6}" srcOrd="0" destOrd="0" parTransId="{052BA072-B04B-435A-A728-D8D495FA98AD}" sibTransId="{B0ACDF87-5BA0-4AD0-AC7B-2DCF4753F75B}"/>
    <dgm:cxn modelId="{1181F804-10BD-4B94-9CB6-7F79B9E5C2E3}" type="presOf" srcId="{768EF7D9-7BEF-4AD2-829A-1803DA8401F6}" destId="{89E1A878-AD84-4718-9DB7-9736F4E48909}" srcOrd="1" destOrd="1" presId="urn:microsoft.com/office/officeart/2005/8/layout/vList4"/>
    <dgm:cxn modelId="{F8EB270C-E800-4355-AB31-6B93EA9B8CAD}" srcId="{5971F8A9-1557-4CB2-A0D2-BCBDD55CFB61}" destId="{5823879E-1E3C-456B-8EEC-B550CA4D4F71}" srcOrd="2" destOrd="0" parTransId="{0C7DCD5A-1E94-4CEA-97D0-0D9E6588A166}" sibTransId="{8D53C10D-436D-4C66-8C08-CFC1224298FF}"/>
    <dgm:cxn modelId="{51BA970D-1892-49E5-A949-D890F0D37223}" type="presOf" srcId="{20CFB165-4940-425B-9D6B-AD9A476B772F}" destId="{3317438C-4C71-4E1E-B41D-69A88838028F}" srcOrd="1" destOrd="1" presId="urn:microsoft.com/office/officeart/2005/8/layout/vList4"/>
    <dgm:cxn modelId="{243ADB0F-2704-4F4D-9C6B-E99220829C7E}" type="presOf" srcId="{CD9AB1C3-21C2-4C48-A171-A96F57413475}" destId="{1EB968BB-7BC3-47FC-B29A-DB20AB06536E}" srcOrd="0" destOrd="1" presId="urn:microsoft.com/office/officeart/2005/8/layout/vList4"/>
    <dgm:cxn modelId="{8E5FAB13-F31E-4792-B2E5-836B98EF88E7}" type="presOf" srcId="{5823879E-1E3C-456B-8EEC-B550CA4D4F71}" destId="{1EB968BB-7BC3-47FC-B29A-DB20AB06536E}" srcOrd="0" destOrd="3" presId="urn:microsoft.com/office/officeart/2005/8/layout/vList4"/>
    <dgm:cxn modelId="{A3879218-645B-430B-8C06-EF0BA6246121}" srcId="{5BEC8C36-12A1-4CAA-B972-AE049FFF1A82}" destId="{5971F8A9-1557-4CB2-A0D2-BCBDD55CFB61}" srcOrd="1" destOrd="0" parTransId="{E1368272-F4DD-4841-A4DC-A8A44240A59A}" sibTransId="{23748CDD-BC33-4F68-B49E-FF327F269436}"/>
    <dgm:cxn modelId="{69FDCD1A-3C5A-4193-9BD1-B2349E46F35E}" srcId="{2CFC8705-7291-498D-AD15-285D14ED4961}" destId="{76999B97-C204-4C9F-9DE7-3CE150AA477A}" srcOrd="2" destOrd="0" parTransId="{AF29E108-C8DA-47A8-988B-0D3D63B2CF28}" sibTransId="{01CD90DD-2C80-4476-8625-68AAA9FE5F9A}"/>
    <dgm:cxn modelId="{C3EBDD1A-4F89-4460-B536-2E46A0BEEC36}" type="presOf" srcId="{18D42B22-C4A4-4010-BD6B-AC4759093752}" destId="{3CD62AED-7D90-4E30-B6DC-B5647140319F}" srcOrd="0" destOrd="0" presId="urn:microsoft.com/office/officeart/2005/8/layout/vList4"/>
    <dgm:cxn modelId="{AC69161C-F11B-4351-9F8D-5D06B8F78733}" type="presOf" srcId="{5971F8A9-1557-4CB2-A0D2-BCBDD55CFB61}" destId="{1EB968BB-7BC3-47FC-B29A-DB20AB06536E}" srcOrd="0" destOrd="0" presId="urn:microsoft.com/office/officeart/2005/8/layout/vList4"/>
    <dgm:cxn modelId="{86EE6B21-0F6C-4424-B736-D62D9968D248}" type="presOf" srcId="{A1E30524-AB9B-472C-B2CF-5A9D9F507D61}" destId="{2AE7D1BE-9E53-4C4E-8557-D3CF20020005}" srcOrd="1" destOrd="1" presId="urn:microsoft.com/office/officeart/2005/8/layout/vList4"/>
    <dgm:cxn modelId="{31923322-2EC8-448D-91E5-9DB34F0FAD4A}" type="presOf" srcId="{2F852379-8BAA-4334-A762-193274206593}" destId="{89E1A878-AD84-4718-9DB7-9736F4E48909}" srcOrd="1" destOrd="3" presId="urn:microsoft.com/office/officeart/2005/8/layout/vList4"/>
    <dgm:cxn modelId="{DA884227-E50C-4D2D-A77D-BC4397284891}" type="presOf" srcId="{878374F6-351F-4889-B35A-2416B4967292}" destId="{81B39E49-6304-484F-8AB2-C19BCC1E6CE7}" srcOrd="0" destOrd="3" presId="urn:microsoft.com/office/officeart/2005/8/layout/vList4"/>
    <dgm:cxn modelId="{13C44F27-BBE8-470F-8D85-899E4D1946E7}" srcId="{5971F8A9-1557-4CB2-A0D2-BCBDD55CFB61}" destId="{CD9AB1C3-21C2-4C48-A171-A96F57413475}" srcOrd="0" destOrd="0" parTransId="{AE9857A6-466E-4565-A0AA-743CFC397090}" sibTransId="{1F6F62AA-1724-44E7-AD9D-B25A95CABB2E}"/>
    <dgm:cxn modelId="{E93A8C2A-C06E-4508-8682-376C31046859}" type="presOf" srcId="{A1E30524-AB9B-472C-B2CF-5A9D9F507D61}" destId="{DA35F06B-FC7C-4EB3-BD67-76594A6BEFA5}" srcOrd="0" destOrd="1" presId="urn:microsoft.com/office/officeart/2005/8/layout/vList4"/>
    <dgm:cxn modelId="{E7807731-E9B0-4E24-ABD4-B5E82848C59E}" type="presOf" srcId="{00B2B58B-DF13-4F81-98AB-CBD3E16604BF}" destId="{79C1FB80-81E8-469F-AA37-47E7D24B40CA}" srcOrd="1" destOrd="2" presId="urn:microsoft.com/office/officeart/2005/8/layout/vList4"/>
    <dgm:cxn modelId="{AA966036-FA39-4F32-AB59-71EF2D334990}" srcId="{5BEC8C36-12A1-4CAA-B972-AE049FFF1A82}" destId="{4D6B3CA0-19CD-4BCB-988A-31BCC3629A87}" srcOrd="0" destOrd="0" parTransId="{AB2C8DD6-3BF7-45A2-A5FE-D5111425230F}" sibTransId="{4B92BA65-F4C7-4A82-9304-DF43159BA3D4}"/>
    <dgm:cxn modelId="{5E5A5D3F-5394-4D95-9E18-AE859D121DE3}" type="presOf" srcId="{20CFB165-4940-425B-9D6B-AD9A476B772F}" destId="{81B39E49-6304-484F-8AB2-C19BCC1E6CE7}" srcOrd="0" destOrd="1" presId="urn:microsoft.com/office/officeart/2005/8/layout/vList4"/>
    <dgm:cxn modelId="{49190765-8CC6-4F39-941C-02387101476C}" type="presOf" srcId="{5BEC8C36-12A1-4CAA-B972-AE049FFF1A82}" destId="{091BD21E-7D53-46AC-BD5C-5B50641DF360}" srcOrd="0" destOrd="0" presId="urn:microsoft.com/office/officeart/2005/8/layout/vList4"/>
    <dgm:cxn modelId="{AE097E46-38A8-4A65-9BDA-CC35B52C5799}" type="presOf" srcId="{768EF7D9-7BEF-4AD2-829A-1803DA8401F6}" destId="{3CD62AED-7D90-4E30-B6DC-B5647140319F}" srcOrd="0" destOrd="1" presId="urn:microsoft.com/office/officeart/2005/8/layout/vList4"/>
    <dgm:cxn modelId="{A350886B-4ADD-4100-9C54-530C51324DD2}" type="presOf" srcId="{878374F6-351F-4889-B35A-2416B4967292}" destId="{3317438C-4C71-4E1E-B41D-69A88838028F}" srcOrd="1" destOrd="3" presId="urn:microsoft.com/office/officeart/2005/8/layout/vList4"/>
    <dgm:cxn modelId="{856B216E-8B5B-4DB9-81B8-4C2995FADCAB}" srcId="{4D6B3CA0-19CD-4BCB-988A-31BCC3629A87}" destId="{20CFB165-4940-425B-9D6B-AD9A476B772F}" srcOrd="0" destOrd="0" parTransId="{39F2F543-3E74-4F0A-80A2-DA51CEF0CC16}" sibTransId="{F474BFB9-C361-496C-A30F-79330756C47E}"/>
    <dgm:cxn modelId="{493F0E6F-DED6-4083-9BF5-48E75FD6FE01}" srcId="{18D42B22-C4A4-4010-BD6B-AC4759093752}" destId="{2F852379-8BAA-4334-A762-193274206593}" srcOrd="2" destOrd="0" parTransId="{BB5D073A-2BE0-47BD-BCC3-0DE4D7DAEAB4}" sibTransId="{34D9B539-CE23-4D79-BAC2-EB710792BD9A}"/>
    <dgm:cxn modelId="{23E5AB6F-BEE6-4688-92BB-2D76DD698DC5}" srcId="{4D6B3CA0-19CD-4BCB-988A-31BCC3629A87}" destId="{878374F6-351F-4889-B35A-2416B4967292}" srcOrd="2" destOrd="0" parTransId="{86FB885A-8953-4F8D-8E8E-99FC522F80E2}" sibTransId="{E1B3E4CC-5641-42F1-91C6-223A927BAC1F}"/>
    <dgm:cxn modelId="{09EDD173-EA57-4B42-BF3C-FE6E9C43B486}" type="presOf" srcId="{4D6B3CA0-19CD-4BCB-988A-31BCC3629A87}" destId="{81B39E49-6304-484F-8AB2-C19BCC1E6CE7}" srcOrd="0" destOrd="0" presId="urn:microsoft.com/office/officeart/2005/8/layout/vList4"/>
    <dgm:cxn modelId="{A5DBDF76-E1BF-4A4B-91BC-58FEE0A358C2}" type="presOf" srcId="{4D4919DC-A8BF-414B-AB06-98629F4731BD}" destId="{3CD62AED-7D90-4E30-B6DC-B5647140319F}" srcOrd="0" destOrd="2" presId="urn:microsoft.com/office/officeart/2005/8/layout/vList4"/>
    <dgm:cxn modelId="{1593FB57-7394-4DD6-8D52-464B93BA2512}" type="presOf" srcId="{509AFAAC-8130-4942-AAE1-6D92D2D4B40F}" destId="{3317438C-4C71-4E1E-B41D-69A88838028F}" srcOrd="1" destOrd="2" presId="urn:microsoft.com/office/officeart/2005/8/layout/vList4"/>
    <dgm:cxn modelId="{107C5B9A-9BDA-405C-A223-00764C43D96B}" type="presOf" srcId="{4D6B3CA0-19CD-4BCB-988A-31BCC3629A87}" destId="{3317438C-4C71-4E1E-B41D-69A88838028F}" srcOrd="1" destOrd="0" presId="urn:microsoft.com/office/officeart/2005/8/layout/vList4"/>
    <dgm:cxn modelId="{ED11B1A6-DC83-4687-A984-2D9772FC2F85}" srcId="{2CFC8705-7291-498D-AD15-285D14ED4961}" destId="{A1E30524-AB9B-472C-B2CF-5A9D9F507D61}" srcOrd="0" destOrd="0" parTransId="{78EAC1A9-C7C6-4337-A113-7D56796B141A}" sibTransId="{CFB7D980-B407-47D0-BAC5-03A1D26B6764}"/>
    <dgm:cxn modelId="{F7AE61A9-118C-4D4A-910D-828EF81818E3}" srcId="{5BEC8C36-12A1-4CAA-B972-AE049FFF1A82}" destId="{18D42B22-C4A4-4010-BD6B-AC4759093752}" srcOrd="2" destOrd="0" parTransId="{AB74507C-8B19-417A-A186-B0BF0607D8D7}" sibTransId="{1C148700-98D6-4390-B13D-E6575D52991B}"/>
    <dgm:cxn modelId="{BDADA9A9-D960-4439-9F3A-2F38D67B651F}" type="presOf" srcId="{2CFC8705-7291-498D-AD15-285D14ED4961}" destId="{DA35F06B-FC7C-4EB3-BD67-76594A6BEFA5}" srcOrd="0" destOrd="0" presId="urn:microsoft.com/office/officeart/2005/8/layout/vList4"/>
    <dgm:cxn modelId="{A3D01BB0-7906-412F-9267-60DE87EF0078}" type="presOf" srcId="{2CFC8705-7291-498D-AD15-285D14ED4961}" destId="{2AE7D1BE-9E53-4C4E-8557-D3CF20020005}" srcOrd="1" destOrd="0" presId="urn:microsoft.com/office/officeart/2005/8/layout/vList4"/>
    <dgm:cxn modelId="{F07EA2B2-BF6D-4BBC-8814-C0E192EEDFCB}" srcId="{18D42B22-C4A4-4010-BD6B-AC4759093752}" destId="{4D4919DC-A8BF-414B-AB06-98629F4731BD}" srcOrd="1" destOrd="0" parTransId="{06FA1C39-9C45-4397-ABAD-E478825B63CD}" sibTransId="{E4B386A7-435B-44D6-B420-55317AB84B56}"/>
    <dgm:cxn modelId="{A04A10B7-A83D-4762-A79E-19B16BA44EF1}" type="presOf" srcId="{5971F8A9-1557-4CB2-A0D2-BCBDD55CFB61}" destId="{79C1FB80-81E8-469F-AA37-47E7D24B40CA}" srcOrd="1" destOrd="0" presId="urn:microsoft.com/office/officeart/2005/8/layout/vList4"/>
    <dgm:cxn modelId="{F5F67ABB-EB49-4BBF-998F-A9EBA4BC0E22}" type="presOf" srcId="{3145F371-A6D2-43AB-BA01-B93A6C380954}" destId="{2AE7D1BE-9E53-4C4E-8557-D3CF20020005}" srcOrd="1" destOrd="2" presId="urn:microsoft.com/office/officeart/2005/8/layout/vList4"/>
    <dgm:cxn modelId="{5734D1BE-EDE6-4D6A-A910-E0CDA88A388B}" type="presOf" srcId="{4D4919DC-A8BF-414B-AB06-98629F4731BD}" destId="{89E1A878-AD84-4718-9DB7-9736F4E48909}" srcOrd="1" destOrd="2" presId="urn:microsoft.com/office/officeart/2005/8/layout/vList4"/>
    <dgm:cxn modelId="{074368C0-61EA-4B3E-9356-575054B1F2EF}" type="presOf" srcId="{76999B97-C204-4C9F-9DE7-3CE150AA477A}" destId="{DA35F06B-FC7C-4EB3-BD67-76594A6BEFA5}" srcOrd="0" destOrd="3" presId="urn:microsoft.com/office/officeart/2005/8/layout/vList4"/>
    <dgm:cxn modelId="{6F12E9C6-1F33-49A6-8366-37F567EDBD2C}" type="presOf" srcId="{00B2B58B-DF13-4F81-98AB-CBD3E16604BF}" destId="{1EB968BB-7BC3-47FC-B29A-DB20AB06536E}" srcOrd="0" destOrd="2" presId="urn:microsoft.com/office/officeart/2005/8/layout/vList4"/>
    <dgm:cxn modelId="{79832DC9-E818-41E1-BE99-F367C4926693}" type="presOf" srcId="{3145F371-A6D2-43AB-BA01-B93A6C380954}" destId="{DA35F06B-FC7C-4EB3-BD67-76594A6BEFA5}" srcOrd="0" destOrd="2" presId="urn:microsoft.com/office/officeart/2005/8/layout/vList4"/>
    <dgm:cxn modelId="{2E8B35CA-1A21-476F-90A6-92ADE96CF2F8}" type="presOf" srcId="{5823879E-1E3C-456B-8EEC-B550CA4D4F71}" destId="{79C1FB80-81E8-469F-AA37-47E7D24B40CA}" srcOrd="1" destOrd="3" presId="urn:microsoft.com/office/officeart/2005/8/layout/vList4"/>
    <dgm:cxn modelId="{27B134CB-B4FA-4F81-BDDA-FE6656873767}" srcId="{4D6B3CA0-19CD-4BCB-988A-31BCC3629A87}" destId="{509AFAAC-8130-4942-AAE1-6D92D2D4B40F}" srcOrd="1" destOrd="0" parTransId="{05F36E41-110B-422D-8EF4-42D4A511B595}" sibTransId="{3C210F9A-54ED-4EB2-8125-0A11DE47D3EF}"/>
    <dgm:cxn modelId="{86D17BCE-FB16-4BFC-8E80-E15F02E188C6}" srcId="{2CFC8705-7291-498D-AD15-285D14ED4961}" destId="{3145F371-A6D2-43AB-BA01-B93A6C380954}" srcOrd="1" destOrd="0" parTransId="{2FDB2791-5F84-46BF-8CB0-8EEF7079A894}" sibTransId="{E6DE038D-94ED-41A8-B4B9-557AE96C84C2}"/>
    <dgm:cxn modelId="{C693E8CE-94E6-4B42-9AE6-1EA1AE8C4B74}" srcId="{5BEC8C36-12A1-4CAA-B972-AE049FFF1A82}" destId="{2CFC8705-7291-498D-AD15-285D14ED4961}" srcOrd="3" destOrd="0" parTransId="{F145BB40-DD59-4763-ABCF-5DB7303D77E0}" sibTransId="{30929817-E77B-4B54-B120-34E0B05E892D}"/>
    <dgm:cxn modelId="{40711FCF-4B08-40F0-915C-4CB5DBDE498E}" type="presOf" srcId="{2F852379-8BAA-4334-A762-193274206593}" destId="{3CD62AED-7D90-4E30-B6DC-B5647140319F}" srcOrd="0" destOrd="3" presId="urn:microsoft.com/office/officeart/2005/8/layout/vList4"/>
    <dgm:cxn modelId="{859144DE-77A9-4F09-8280-E280A85575E6}" type="presOf" srcId="{CD9AB1C3-21C2-4C48-A171-A96F57413475}" destId="{79C1FB80-81E8-469F-AA37-47E7D24B40CA}" srcOrd="1" destOrd="1" presId="urn:microsoft.com/office/officeart/2005/8/layout/vList4"/>
    <dgm:cxn modelId="{C53B35E8-E2F0-4DBC-9FFD-B2C20372943C}" type="presOf" srcId="{18D42B22-C4A4-4010-BD6B-AC4759093752}" destId="{89E1A878-AD84-4718-9DB7-9736F4E48909}" srcOrd="1" destOrd="0" presId="urn:microsoft.com/office/officeart/2005/8/layout/vList4"/>
    <dgm:cxn modelId="{CED33BEA-F06D-47BC-AEA2-4FEC30599D40}" type="presOf" srcId="{509AFAAC-8130-4942-AAE1-6D92D2D4B40F}" destId="{81B39E49-6304-484F-8AB2-C19BCC1E6CE7}" srcOrd="0" destOrd="2" presId="urn:microsoft.com/office/officeart/2005/8/layout/vList4"/>
    <dgm:cxn modelId="{3864D1EE-7FB9-4D53-B4DF-FCE5657DA91C}" type="presOf" srcId="{76999B97-C204-4C9F-9DE7-3CE150AA477A}" destId="{2AE7D1BE-9E53-4C4E-8557-D3CF20020005}" srcOrd="1" destOrd="3" presId="urn:microsoft.com/office/officeart/2005/8/layout/vList4"/>
    <dgm:cxn modelId="{CC6543FD-77DB-41C3-B095-85709B937D67}" srcId="{5971F8A9-1557-4CB2-A0D2-BCBDD55CFB61}" destId="{00B2B58B-DF13-4F81-98AB-CBD3E16604BF}" srcOrd="1" destOrd="0" parTransId="{8796B3E5-45B8-4486-B64B-76F7E29E011F}" sibTransId="{C8AAC9E3-DBA2-4323-8316-A0D5EDFC13C8}"/>
    <dgm:cxn modelId="{5F381566-BF69-4038-951F-D6F0C5440F26}" type="presParOf" srcId="{091BD21E-7D53-46AC-BD5C-5B50641DF360}" destId="{2C96257C-9A63-4867-893D-2F8B23B7AF53}" srcOrd="0" destOrd="0" presId="urn:microsoft.com/office/officeart/2005/8/layout/vList4"/>
    <dgm:cxn modelId="{BA2E98B6-F8F1-4702-8BB1-E8604943CBE3}" type="presParOf" srcId="{2C96257C-9A63-4867-893D-2F8B23B7AF53}" destId="{81B39E49-6304-484F-8AB2-C19BCC1E6CE7}" srcOrd="0" destOrd="0" presId="urn:microsoft.com/office/officeart/2005/8/layout/vList4"/>
    <dgm:cxn modelId="{579F9602-F382-4D67-BAB5-57E69E44A5F8}" type="presParOf" srcId="{2C96257C-9A63-4867-893D-2F8B23B7AF53}" destId="{39CC8C3E-DCF5-4938-83C4-B2BCBF7CBBBC}" srcOrd="1" destOrd="0" presId="urn:microsoft.com/office/officeart/2005/8/layout/vList4"/>
    <dgm:cxn modelId="{D9175FEA-284A-4566-9A8E-01D8AFB2FFF4}" type="presParOf" srcId="{2C96257C-9A63-4867-893D-2F8B23B7AF53}" destId="{3317438C-4C71-4E1E-B41D-69A88838028F}" srcOrd="2" destOrd="0" presId="urn:microsoft.com/office/officeart/2005/8/layout/vList4"/>
    <dgm:cxn modelId="{25506E6B-6210-4CB8-91A7-2F940CEA2CB7}" type="presParOf" srcId="{091BD21E-7D53-46AC-BD5C-5B50641DF360}" destId="{A976EB44-7D46-4D37-B3E8-E53CD4D13B84}" srcOrd="1" destOrd="0" presId="urn:microsoft.com/office/officeart/2005/8/layout/vList4"/>
    <dgm:cxn modelId="{DAFA1780-81E8-48CF-B51A-1FEC99CA245E}" type="presParOf" srcId="{091BD21E-7D53-46AC-BD5C-5B50641DF360}" destId="{CF39AA86-3B00-45EA-BABC-B22EED63C432}" srcOrd="2" destOrd="0" presId="urn:microsoft.com/office/officeart/2005/8/layout/vList4"/>
    <dgm:cxn modelId="{6ED040B0-F769-48FD-8146-EEF1E04FB19E}" type="presParOf" srcId="{CF39AA86-3B00-45EA-BABC-B22EED63C432}" destId="{1EB968BB-7BC3-47FC-B29A-DB20AB06536E}" srcOrd="0" destOrd="0" presId="urn:microsoft.com/office/officeart/2005/8/layout/vList4"/>
    <dgm:cxn modelId="{F2F7E4D7-2664-4971-B5FA-0FACA1BB52BE}" type="presParOf" srcId="{CF39AA86-3B00-45EA-BABC-B22EED63C432}" destId="{0E63E546-6809-47C4-B22E-530575896293}" srcOrd="1" destOrd="0" presId="urn:microsoft.com/office/officeart/2005/8/layout/vList4"/>
    <dgm:cxn modelId="{EAC63817-A5BE-43C7-8566-47AF6CC62DEA}" type="presParOf" srcId="{CF39AA86-3B00-45EA-BABC-B22EED63C432}" destId="{79C1FB80-81E8-469F-AA37-47E7D24B40CA}" srcOrd="2" destOrd="0" presId="urn:microsoft.com/office/officeart/2005/8/layout/vList4"/>
    <dgm:cxn modelId="{A10F4B99-05F5-4BEF-AE3B-5305D7CF88E2}" type="presParOf" srcId="{091BD21E-7D53-46AC-BD5C-5B50641DF360}" destId="{70CA484B-7605-40E6-989C-8921464BDA0C}" srcOrd="3" destOrd="0" presId="urn:microsoft.com/office/officeart/2005/8/layout/vList4"/>
    <dgm:cxn modelId="{A5CBD7CB-2FD2-4741-9890-BE3B5146B2BC}" type="presParOf" srcId="{091BD21E-7D53-46AC-BD5C-5B50641DF360}" destId="{1A28C84E-B063-42CD-9FA2-B2017DDE87A2}" srcOrd="4" destOrd="0" presId="urn:microsoft.com/office/officeart/2005/8/layout/vList4"/>
    <dgm:cxn modelId="{570A1B0E-99A9-4943-800F-7A1F09A20051}" type="presParOf" srcId="{1A28C84E-B063-42CD-9FA2-B2017DDE87A2}" destId="{3CD62AED-7D90-4E30-B6DC-B5647140319F}" srcOrd="0" destOrd="0" presId="urn:microsoft.com/office/officeart/2005/8/layout/vList4"/>
    <dgm:cxn modelId="{F6F5FD3D-681C-46F1-A567-FD73B9B24856}" type="presParOf" srcId="{1A28C84E-B063-42CD-9FA2-B2017DDE87A2}" destId="{74255BBB-8615-411C-BBF6-D272394CEC49}" srcOrd="1" destOrd="0" presId="urn:microsoft.com/office/officeart/2005/8/layout/vList4"/>
    <dgm:cxn modelId="{37C3608B-C451-4552-A047-D7D182626401}" type="presParOf" srcId="{1A28C84E-B063-42CD-9FA2-B2017DDE87A2}" destId="{89E1A878-AD84-4718-9DB7-9736F4E48909}" srcOrd="2" destOrd="0" presId="urn:microsoft.com/office/officeart/2005/8/layout/vList4"/>
    <dgm:cxn modelId="{7C56AF8C-BD5F-4C62-B49D-1683F2A4B0FE}" type="presParOf" srcId="{091BD21E-7D53-46AC-BD5C-5B50641DF360}" destId="{F746732D-B1C5-48A5-9553-6665D14B9BFA}" srcOrd="5" destOrd="0" presId="urn:microsoft.com/office/officeart/2005/8/layout/vList4"/>
    <dgm:cxn modelId="{06D3FD0F-C032-4CEC-AE82-FBE4A7E83D6C}" type="presParOf" srcId="{091BD21E-7D53-46AC-BD5C-5B50641DF360}" destId="{988FEFE6-9BBA-41FC-A94D-2C7AB5701311}" srcOrd="6" destOrd="0" presId="urn:microsoft.com/office/officeart/2005/8/layout/vList4"/>
    <dgm:cxn modelId="{1189660D-672E-4231-878D-01A4C8B56B06}" type="presParOf" srcId="{988FEFE6-9BBA-41FC-A94D-2C7AB5701311}" destId="{DA35F06B-FC7C-4EB3-BD67-76594A6BEFA5}" srcOrd="0" destOrd="0" presId="urn:microsoft.com/office/officeart/2005/8/layout/vList4"/>
    <dgm:cxn modelId="{6BE23FFA-F325-4325-9E3C-43B5BFD412E1}" type="presParOf" srcId="{988FEFE6-9BBA-41FC-A94D-2C7AB5701311}" destId="{95F0F342-188D-4288-83EA-0A62CAD601C3}" srcOrd="1" destOrd="0" presId="urn:microsoft.com/office/officeart/2005/8/layout/vList4"/>
    <dgm:cxn modelId="{A11ED806-10D5-4C2B-B31D-8E293A72310B}" type="presParOf" srcId="{988FEFE6-9BBA-41FC-A94D-2C7AB5701311}" destId="{2AE7D1BE-9E53-4C4E-8557-D3CF2002000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687AE8-C7E4-42DE-9E47-FD84BD6354DE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cs-CZ"/>
        </a:p>
      </dgm:t>
    </dgm:pt>
    <dgm:pt modelId="{514909AB-F25B-4E31-98A6-C2B44243637B}">
      <dgm:prSet phldrT="[Text]" custT="1"/>
      <dgm:spPr>
        <a:ln>
          <a:solidFill>
            <a:schemeClr val="bg1"/>
          </a:solidFill>
        </a:ln>
      </dgm:spPr>
      <dgm:t>
        <a:bodyPr/>
        <a:lstStyle/>
        <a:p>
          <a:r>
            <a:rPr lang="cs-CZ" sz="2800" dirty="0">
              <a:latin typeface="Arial" panose="020B0604020202020204" pitchFamily="34" charset="0"/>
              <a:cs typeface="Arial" panose="020B0604020202020204" pitchFamily="34" charset="0"/>
            </a:rPr>
            <a:t>Postoloprty</a:t>
          </a:r>
        </a:p>
      </dgm:t>
    </dgm:pt>
    <dgm:pt modelId="{45CBDBB5-4E08-4FB6-9213-359F396F5A87}" type="parTrans" cxnId="{576ABB73-EC15-4AF9-8B0F-E74B8F00B821}">
      <dgm:prSet/>
      <dgm:spPr/>
      <dgm:t>
        <a:bodyPr/>
        <a:lstStyle/>
        <a:p>
          <a:endParaRPr lang="cs-C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ADEFDA-61ED-4B73-8238-3752EFD56969}" type="sibTrans" cxnId="{576ABB73-EC15-4AF9-8B0F-E74B8F00B821}">
      <dgm:prSet/>
      <dgm:spPr/>
      <dgm:t>
        <a:bodyPr/>
        <a:lstStyle/>
        <a:p>
          <a:endParaRPr lang="cs-C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FD940B-0ADB-4000-91F4-3EF363475F11}">
      <dgm:prSet phldrT="[Text]" custT="1"/>
      <dgm:spPr>
        <a:solidFill>
          <a:srgbClr val="0093D3">
            <a:alpha val="90000"/>
          </a:srgbClr>
        </a:solidFill>
        <a:ln>
          <a:solidFill>
            <a:srgbClr val="063E85">
              <a:alpha val="90000"/>
            </a:srgbClr>
          </a:solidFill>
        </a:ln>
      </dgm:spPr>
      <dgm:t>
        <a:bodyPr/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28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2025 – 2027</a:t>
          </a:r>
        </a:p>
      </dgm:t>
    </dgm:pt>
    <dgm:pt modelId="{AAD21FCF-DDC5-4EC6-9DC6-79384ABF6B2F}" type="parTrans" cxnId="{E0054F7D-4284-4DC3-8496-E2C51EEA1DD9}">
      <dgm:prSet/>
      <dgm:spPr/>
      <dgm:t>
        <a:bodyPr/>
        <a:lstStyle/>
        <a:p>
          <a:endParaRPr lang="cs-C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12CD00-DD19-47C9-92E9-9C6ECD873460}" type="sibTrans" cxnId="{E0054F7D-4284-4DC3-8496-E2C51EEA1DD9}">
      <dgm:prSet/>
      <dgm:spPr/>
      <dgm:t>
        <a:bodyPr/>
        <a:lstStyle/>
        <a:p>
          <a:endParaRPr lang="cs-C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F9B6E5-2A4A-4DF6-B2B5-EB6F46927036}">
      <dgm:prSet phldrT="[Text]" custT="1"/>
      <dgm:spPr>
        <a:ln>
          <a:solidFill>
            <a:schemeClr val="bg1"/>
          </a:solidFill>
        </a:ln>
      </dgm:spPr>
      <dgm:t>
        <a:bodyPr/>
        <a:lstStyle/>
        <a:p>
          <a:r>
            <a:rPr lang="cs-CZ" sz="2800" dirty="0">
              <a:latin typeface="Arial" panose="020B0604020202020204" pitchFamily="34" charset="0"/>
              <a:cs typeface="Arial" panose="020B0604020202020204" pitchFamily="34" charset="0"/>
            </a:rPr>
            <a:t>Knovíz - Slaný</a:t>
          </a:r>
        </a:p>
      </dgm:t>
    </dgm:pt>
    <dgm:pt modelId="{4B55F7F4-6EBC-414C-B49D-7106295EF7E8}" type="parTrans" cxnId="{A7EAEC74-945E-4250-836B-F6C1927E3EAB}">
      <dgm:prSet/>
      <dgm:spPr/>
      <dgm:t>
        <a:bodyPr/>
        <a:lstStyle/>
        <a:p>
          <a:endParaRPr lang="cs-CZ"/>
        </a:p>
      </dgm:t>
    </dgm:pt>
    <dgm:pt modelId="{1B2DB7D1-1C44-4499-B79D-50149F351D9B}" type="sibTrans" cxnId="{A7EAEC74-945E-4250-836B-F6C1927E3EAB}">
      <dgm:prSet/>
      <dgm:spPr/>
      <dgm:t>
        <a:bodyPr/>
        <a:lstStyle/>
        <a:p>
          <a:endParaRPr lang="cs-CZ"/>
        </a:p>
      </dgm:t>
    </dgm:pt>
    <dgm:pt modelId="{8491BAF5-3B46-4927-90CF-2AE3F06F1DEA}">
      <dgm:prSet phldrT="[Text]" custT="1"/>
      <dgm:spPr>
        <a:solidFill>
          <a:srgbClr val="0093D3">
            <a:alpha val="90000"/>
          </a:srgbClr>
        </a:solidFill>
        <a:ln>
          <a:solidFill>
            <a:srgbClr val="063E85">
              <a:alpha val="90000"/>
            </a:srgbClr>
          </a:solidFill>
        </a:ln>
      </dgm:spPr>
      <dgm:t>
        <a:bodyPr/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28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2023 – 2025</a:t>
          </a:r>
        </a:p>
      </dgm:t>
    </dgm:pt>
    <dgm:pt modelId="{D1A089F7-7C3E-4B56-9676-1468555E219C}" type="parTrans" cxnId="{76234AAA-3AE1-45C4-86AD-6F5E53894B80}">
      <dgm:prSet/>
      <dgm:spPr/>
      <dgm:t>
        <a:bodyPr/>
        <a:lstStyle/>
        <a:p>
          <a:endParaRPr lang="cs-CZ"/>
        </a:p>
      </dgm:t>
    </dgm:pt>
    <dgm:pt modelId="{B1E70CE0-CCFB-4D19-95B5-DABFA4B148AB}" type="sibTrans" cxnId="{76234AAA-3AE1-45C4-86AD-6F5E53894B80}">
      <dgm:prSet/>
      <dgm:spPr/>
      <dgm:t>
        <a:bodyPr/>
        <a:lstStyle/>
        <a:p>
          <a:endParaRPr lang="cs-CZ"/>
        </a:p>
      </dgm:t>
    </dgm:pt>
    <dgm:pt modelId="{D1F23A4C-6F72-491C-8E90-1BE1613751CE}">
      <dgm:prSet phldrT="[Text]" custT="1"/>
      <dgm:spPr>
        <a:ln>
          <a:solidFill>
            <a:schemeClr val="bg1"/>
          </a:solidFill>
        </a:ln>
      </dgm:spPr>
      <dgm:t>
        <a:bodyPr/>
        <a:lstStyle/>
        <a:p>
          <a:pPr marL="285750" lvl="1" indent="-285750" algn="ctr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cs-CZ" sz="2800" kern="1200" dirty="0">
              <a:latin typeface="Arial" panose="020B0604020202020204" pitchFamily="34" charset="0"/>
              <a:cs typeface="Arial" panose="020B0604020202020204" pitchFamily="34" charset="0"/>
            </a:rPr>
            <a:t>Slaný - Kutrovice</a:t>
          </a:r>
          <a:endParaRPr lang="cs-CZ" sz="28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3F064F30-C611-457B-BBCA-6A612A50081A}" type="parTrans" cxnId="{CDB772BE-A4B0-4BED-81A0-A237DA7F60E8}">
      <dgm:prSet/>
      <dgm:spPr/>
      <dgm:t>
        <a:bodyPr/>
        <a:lstStyle/>
        <a:p>
          <a:endParaRPr lang="cs-CZ"/>
        </a:p>
      </dgm:t>
    </dgm:pt>
    <dgm:pt modelId="{BFCF1A0F-C9C4-4BFF-AC21-D3AB7DF90D83}" type="sibTrans" cxnId="{CDB772BE-A4B0-4BED-81A0-A237DA7F60E8}">
      <dgm:prSet/>
      <dgm:spPr/>
      <dgm:t>
        <a:bodyPr/>
        <a:lstStyle/>
        <a:p>
          <a:endParaRPr lang="cs-CZ"/>
        </a:p>
      </dgm:t>
    </dgm:pt>
    <dgm:pt modelId="{9ED8E52C-C3E4-4D78-8270-1302DE7A4D45}">
      <dgm:prSet phldrT="[Text]" custT="1"/>
      <dgm:spPr>
        <a:solidFill>
          <a:srgbClr val="0093D3">
            <a:alpha val="90000"/>
          </a:srgbClr>
        </a:solidFill>
        <a:ln>
          <a:solidFill>
            <a:srgbClr val="063E85">
              <a:alpha val="90000"/>
            </a:srgbClr>
          </a:solidFill>
        </a:ln>
      </dgm:spPr>
      <dgm:t>
        <a:bodyPr/>
        <a:lstStyle/>
        <a:p>
          <a:pPr>
            <a:buNone/>
          </a:pPr>
          <a:r>
            <a:rPr lang="cs-CZ" sz="28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2023 – 2025</a:t>
          </a:r>
        </a:p>
      </dgm:t>
    </dgm:pt>
    <dgm:pt modelId="{1CFE1CF3-C26A-4743-831C-7A74D665E3A3}" type="parTrans" cxnId="{9622BB2A-B5CB-4221-A19E-7C9B5253BD7C}">
      <dgm:prSet/>
      <dgm:spPr/>
      <dgm:t>
        <a:bodyPr/>
        <a:lstStyle/>
        <a:p>
          <a:endParaRPr lang="cs-CZ"/>
        </a:p>
      </dgm:t>
    </dgm:pt>
    <dgm:pt modelId="{0E37890F-F0B3-4427-825C-E177ED4AA2CB}" type="sibTrans" cxnId="{9622BB2A-B5CB-4221-A19E-7C9B5253BD7C}">
      <dgm:prSet/>
      <dgm:spPr/>
      <dgm:t>
        <a:bodyPr/>
        <a:lstStyle/>
        <a:p>
          <a:endParaRPr lang="cs-CZ"/>
        </a:p>
      </dgm:t>
    </dgm:pt>
    <dgm:pt modelId="{2EA53DC5-D980-4DB3-8995-FBA017C26F13}">
      <dgm:prSet phldrT="[Text]" custT="1"/>
      <dgm:spPr>
        <a:ln>
          <a:solidFill>
            <a:schemeClr val="bg1"/>
          </a:solidFill>
        </a:ln>
      </dgm:spPr>
      <dgm:t>
        <a:bodyPr/>
        <a:lstStyle/>
        <a:p>
          <a:r>
            <a:rPr lang="cs-CZ" sz="2800" dirty="0">
              <a:latin typeface="Arial" panose="020B0604020202020204" pitchFamily="34" charset="0"/>
              <a:cs typeface="Arial" panose="020B0604020202020204" pitchFamily="34" charset="0"/>
            </a:rPr>
            <a:t>Kutrovice – Panenský Týnec</a:t>
          </a:r>
          <a:endParaRPr lang="cs-CZ" sz="28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583968C6-98C4-44D5-805F-8B19ED72BC1C}" type="parTrans" cxnId="{487BFE38-5E0B-48EB-82C3-97BCA50CED09}">
      <dgm:prSet/>
      <dgm:spPr/>
      <dgm:t>
        <a:bodyPr/>
        <a:lstStyle/>
        <a:p>
          <a:endParaRPr lang="cs-CZ"/>
        </a:p>
      </dgm:t>
    </dgm:pt>
    <dgm:pt modelId="{A3CF6B5E-3EE7-49CE-9AA8-27B9A0BE7FB9}" type="sibTrans" cxnId="{487BFE38-5E0B-48EB-82C3-97BCA50CED09}">
      <dgm:prSet/>
      <dgm:spPr/>
      <dgm:t>
        <a:bodyPr/>
        <a:lstStyle/>
        <a:p>
          <a:endParaRPr lang="cs-CZ"/>
        </a:p>
      </dgm:t>
    </dgm:pt>
    <dgm:pt modelId="{F2349676-CA71-4916-AED2-69ADF352F689}">
      <dgm:prSet phldrT="[Text]" custT="1"/>
      <dgm:spPr>
        <a:solidFill>
          <a:srgbClr val="0093D3">
            <a:alpha val="90000"/>
          </a:srgbClr>
        </a:solidFill>
        <a:ln>
          <a:solidFill>
            <a:srgbClr val="063E85">
              <a:alpha val="90000"/>
            </a:srgbClr>
          </a:solidFill>
        </a:ln>
      </dgm:spPr>
      <dgm:t>
        <a:bodyPr/>
        <a:lstStyle/>
        <a:p>
          <a:pPr>
            <a:buNone/>
          </a:pPr>
          <a:r>
            <a:rPr lang="cs-CZ" sz="28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2023 – 2025</a:t>
          </a:r>
        </a:p>
      </dgm:t>
    </dgm:pt>
    <dgm:pt modelId="{DE019279-578A-471D-A772-3AB1C89C1ECE}" type="parTrans" cxnId="{29DB2DFA-2612-44E5-BB87-FF9321AA4E37}">
      <dgm:prSet/>
      <dgm:spPr/>
      <dgm:t>
        <a:bodyPr/>
        <a:lstStyle/>
        <a:p>
          <a:endParaRPr lang="cs-CZ"/>
        </a:p>
      </dgm:t>
    </dgm:pt>
    <dgm:pt modelId="{92F0BEF6-5F73-494E-9C75-42737BC5534B}" type="sibTrans" cxnId="{29DB2DFA-2612-44E5-BB87-FF9321AA4E37}">
      <dgm:prSet/>
      <dgm:spPr/>
      <dgm:t>
        <a:bodyPr/>
        <a:lstStyle/>
        <a:p>
          <a:endParaRPr lang="cs-CZ"/>
        </a:p>
      </dgm:t>
    </dgm:pt>
    <dgm:pt modelId="{4A0753B8-0109-4214-9ADB-2A9A7C547476}" type="pres">
      <dgm:prSet presAssocID="{CE687AE8-C7E4-42DE-9E47-FD84BD6354DE}" presName="Name0" presStyleCnt="0">
        <dgm:presLayoutVars>
          <dgm:dir/>
          <dgm:animLvl val="lvl"/>
          <dgm:resizeHandles val="exact"/>
        </dgm:presLayoutVars>
      </dgm:prSet>
      <dgm:spPr/>
    </dgm:pt>
    <dgm:pt modelId="{8C199660-B7C5-45CE-B830-F3A8324E27CA}" type="pres">
      <dgm:prSet presAssocID="{D6F9B6E5-2A4A-4DF6-B2B5-EB6F46927036}" presName="linNode" presStyleCnt="0"/>
      <dgm:spPr/>
    </dgm:pt>
    <dgm:pt modelId="{626DF5A3-5C2A-4235-BFC1-19909E6F5250}" type="pres">
      <dgm:prSet presAssocID="{D6F9B6E5-2A4A-4DF6-B2B5-EB6F46927036}" presName="parentText" presStyleLbl="node1" presStyleIdx="0" presStyleCnt="4" custScaleX="372312">
        <dgm:presLayoutVars>
          <dgm:chMax val="1"/>
          <dgm:bulletEnabled val="1"/>
        </dgm:presLayoutVars>
      </dgm:prSet>
      <dgm:spPr/>
    </dgm:pt>
    <dgm:pt modelId="{A609ECC8-8A59-4D67-8B57-E067CE50D757}" type="pres">
      <dgm:prSet presAssocID="{D6F9B6E5-2A4A-4DF6-B2B5-EB6F46927036}" presName="descendantText" presStyleLbl="alignAccFollowNode1" presStyleIdx="0" presStyleCnt="4">
        <dgm:presLayoutVars>
          <dgm:bulletEnabled val="1"/>
        </dgm:presLayoutVars>
      </dgm:prSet>
      <dgm:spPr/>
    </dgm:pt>
    <dgm:pt modelId="{75B83A63-C021-47B6-B32E-9AAB73EB9135}" type="pres">
      <dgm:prSet presAssocID="{1B2DB7D1-1C44-4499-B79D-50149F351D9B}" presName="sp" presStyleCnt="0"/>
      <dgm:spPr/>
    </dgm:pt>
    <dgm:pt modelId="{FAA0044A-6840-4498-A141-961737D41918}" type="pres">
      <dgm:prSet presAssocID="{D1F23A4C-6F72-491C-8E90-1BE1613751CE}" presName="linNode" presStyleCnt="0"/>
      <dgm:spPr/>
    </dgm:pt>
    <dgm:pt modelId="{A951BB56-6B3D-481A-B17E-442DEA296C48}" type="pres">
      <dgm:prSet presAssocID="{D1F23A4C-6F72-491C-8E90-1BE1613751CE}" presName="parentText" presStyleLbl="node1" presStyleIdx="1" presStyleCnt="4" custScaleX="372312">
        <dgm:presLayoutVars>
          <dgm:chMax val="1"/>
          <dgm:bulletEnabled val="1"/>
        </dgm:presLayoutVars>
      </dgm:prSet>
      <dgm:spPr/>
    </dgm:pt>
    <dgm:pt modelId="{B87AAE05-467E-4ECB-811E-4583834D731A}" type="pres">
      <dgm:prSet presAssocID="{D1F23A4C-6F72-491C-8E90-1BE1613751CE}" presName="descendantText" presStyleLbl="alignAccFollowNode1" presStyleIdx="1" presStyleCnt="4">
        <dgm:presLayoutVars>
          <dgm:bulletEnabled val="1"/>
        </dgm:presLayoutVars>
      </dgm:prSet>
      <dgm:spPr/>
    </dgm:pt>
    <dgm:pt modelId="{E68C2BD0-CF50-49B6-B28C-11C84BDEFF21}" type="pres">
      <dgm:prSet presAssocID="{BFCF1A0F-C9C4-4BFF-AC21-D3AB7DF90D83}" presName="sp" presStyleCnt="0"/>
      <dgm:spPr/>
    </dgm:pt>
    <dgm:pt modelId="{1ACA3D27-A3F0-4D6D-8782-C351C6414D1D}" type="pres">
      <dgm:prSet presAssocID="{2EA53DC5-D980-4DB3-8995-FBA017C26F13}" presName="linNode" presStyleCnt="0"/>
      <dgm:spPr/>
    </dgm:pt>
    <dgm:pt modelId="{D2F8BF5C-EACD-455C-9583-1CD8437C70B8}" type="pres">
      <dgm:prSet presAssocID="{2EA53DC5-D980-4DB3-8995-FBA017C26F13}" presName="parentText" presStyleLbl="node1" presStyleIdx="2" presStyleCnt="4" custScaleX="372312">
        <dgm:presLayoutVars>
          <dgm:chMax val="1"/>
          <dgm:bulletEnabled val="1"/>
        </dgm:presLayoutVars>
      </dgm:prSet>
      <dgm:spPr/>
    </dgm:pt>
    <dgm:pt modelId="{96064D52-D386-4D38-B591-B76C4C91ABFB}" type="pres">
      <dgm:prSet presAssocID="{2EA53DC5-D980-4DB3-8995-FBA017C26F13}" presName="descendantText" presStyleLbl="alignAccFollowNode1" presStyleIdx="2" presStyleCnt="4">
        <dgm:presLayoutVars>
          <dgm:bulletEnabled val="1"/>
        </dgm:presLayoutVars>
      </dgm:prSet>
      <dgm:spPr/>
    </dgm:pt>
    <dgm:pt modelId="{4BB3097A-E2E0-48E6-B2D7-15B0E43078FD}" type="pres">
      <dgm:prSet presAssocID="{A3CF6B5E-3EE7-49CE-9AA8-27B9A0BE7FB9}" presName="sp" presStyleCnt="0"/>
      <dgm:spPr/>
    </dgm:pt>
    <dgm:pt modelId="{3FEE5584-D2F0-4003-924D-91412030C5C8}" type="pres">
      <dgm:prSet presAssocID="{514909AB-F25B-4E31-98A6-C2B44243637B}" presName="linNode" presStyleCnt="0"/>
      <dgm:spPr/>
    </dgm:pt>
    <dgm:pt modelId="{8CCEEF95-08D1-46BF-A9A3-5C3ECA954321}" type="pres">
      <dgm:prSet presAssocID="{514909AB-F25B-4E31-98A6-C2B44243637B}" presName="parentText" presStyleLbl="node1" presStyleIdx="3" presStyleCnt="4" custScaleX="372312">
        <dgm:presLayoutVars>
          <dgm:chMax val="1"/>
          <dgm:bulletEnabled val="1"/>
        </dgm:presLayoutVars>
      </dgm:prSet>
      <dgm:spPr/>
    </dgm:pt>
    <dgm:pt modelId="{CB000DE3-D73E-4185-8BDD-AD8F352DA76E}" type="pres">
      <dgm:prSet presAssocID="{514909AB-F25B-4E31-98A6-C2B44243637B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41273E0F-3CC5-40A9-A3D5-A0E8AC4340DC}" type="presOf" srcId="{F2349676-CA71-4916-AED2-69ADF352F689}" destId="{96064D52-D386-4D38-B591-B76C4C91ABFB}" srcOrd="0" destOrd="0" presId="urn:microsoft.com/office/officeart/2005/8/layout/vList5"/>
    <dgm:cxn modelId="{9622BB2A-B5CB-4221-A19E-7C9B5253BD7C}" srcId="{D1F23A4C-6F72-491C-8E90-1BE1613751CE}" destId="{9ED8E52C-C3E4-4D78-8270-1302DE7A4D45}" srcOrd="0" destOrd="0" parTransId="{1CFE1CF3-C26A-4743-831C-7A74D665E3A3}" sibTransId="{0E37890F-F0B3-4427-825C-E177ED4AA2CB}"/>
    <dgm:cxn modelId="{487BFE38-5E0B-48EB-82C3-97BCA50CED09}" srcId="{CE687AE8-C7E4-42DE-9E47-FD84BD6354DE}" destId="{2EA53DC5-D980-4DB3-8995-FBA017C26F13}" srcOrd="2" destOrd="0" parTransId="{583968C6-98C4-44D5-805F-8B19ED72BC1C}" sibTransId="{A3CF6B5E-3EE7-49CE-9AA8-27B9A0BE7FB9}"/>
    <dgm:cxn modelId="{656DB447-7FD5-4313-AAE5-CA28C054D99F}" type="presOf" srcId="{8491BAF5-3B46-4927-90CF-2AE3F06F1DEA}" destId="{A609ECC8-8A59-4D67-8B57-E067CE50D757}" srcOrd="0" destOrd="0" presId="urn:microsoft.com/office/officeart/2005/8/layout/vList5"/>
    <dgm:cxn modelId="{576ABB73-EC15-4AF9-8B0F-E74B8F00B821}" srcId="{CE687AE8-C7E4-42DE-9E47-FD84BD6354DE}" destId="{514909AB-F25B-4E31-98A6-C2B44243637B}" srcOrd="3" destOrd="0" parTransId="{45CBDBB5-4E08-4FB6-9213-359F396F5A87}" sibTransId="{2BADEFDA-61ED-4B73-8238-3752EFD56969}"/>
    <dgm:cxn modelId="{A7EAEC74-945E-4250-836B-F6C1927E3EAB}" srcId="{CE687AE8-C7E4-42DE-9E47-FD84BD6354DE}" destId="{D6F9B6E5-2A4A-4DF6-B2B5-EB6F46927036}" srcOrd="0" destOrd="0" parTransId="{4B55F7F4-6EBC-414C-B49D-7106295EF7E8}" sibTransId="{1B2DB7D1-1C44-4499-B79D-50149F351D9B}"/>
    <dgm:cxn modelId="{E0054F7D-4284-4DC3-8496-E2C51EEA1DD9}" srcId="{514909AB-F25B-4E31-98A6-C2B44243637B}" destId="{F8FD940B-0ADB-4000-91F4-3EF363475F11}" srcOrd="0" destOrd="0" parTransId="{AAD21FCF-DDC5-4EC6-9DC6-79384ABF6B2F}" sibTransId="{3112CD00-DD19-47C9-92E9-9C6ECD873460}"/>
    <dgm:cxn modelId="{CAE42086-1A8B-46DB-B855-11AD395104DD}" type="presOf" srcId="{D1F23A4C-6F72-491C-8E90-1BE1613751CE}" destId="{A951BB56-6B3D-481A-B17E-442DEA296C48}" srcOrd="0" destOrd="0" presId="urn:microsoft.com/office/officeart/2005/8/layout/vList5"/>
    <dgm:cxn modelId="{56151F8D-D3AA-43CC-8148-DE551D2B6750}" type="presOf" srcId="{9ED8E52C-C3E4-4D78-8270-1302DE7A4D45}" destId="{B87AAE05-467E-4ECB-811E-4583834D731A}" srcOrd="0" destOrd="0" presId="urn:microsoft.com/office/officeart/2005/8/layout/vList5"/>
    <dgm:cxn modelId="{A5227D8E-1780-4857-AFD6-E3191A83C20D}" type="presOf" srcId="{514909AB-F25B-4E31-98A6-C2B44243637B}" destId="{8CCEEF95-08D1-46BF-A9A3-5C3ECA954321}" srcOrd="0" destOrd="0" presId="urn:microsoft.com/office/officeart/2005/8/layout/vList5"/>
    <dgm:cxn modelId="{3132FF99-D03F-4600-BB20-961DAF057A31}" type="presOf" srcId="{2EA53DC5-D980-4DB3-8995-FBA017C26F13}" destId="{D2F8BF5C-EACD-455C-9583-1CD8437C70B8}" srcOrd="0" destOrd="0" presId="urn:microsoft.com/office/officeart/2005/8/layout/vList5"/>
    <dgm:cxn modelId="{76234AAA-3AE1-45C4-86AD-6F5E53894B80}" srcId="{D6F9B6E5-2A4A-4DF6-B2B5-EB6F46927036}" destId="{8491BAF5-3B46-4927-90CF-2AE3F06F1DEA}" srcOrd="0" destOrd="0" parTransId="{D1A089F7-7C3E-4B56-9676-1468555E219C}" sibTransId="{B1E70CE0-CCFB-4D19-95B5-DABFA4B148AB}"/>
    <dgm:cxn modelId="{BE5F4DB5-3BE8-47E9-9AF7-88880BDEEBD0}" type="presOf" srcId="{D6F9B6E5-2A4A-4DF6-B2B5-EB6F46927036}" destId="{626DF5A3-5C2A-4235-BFC1-19909E6F5250}" srcOrd="0" destOrd="0" presId="urn:microsoft.com/office/officeart/2005/8/layout/vList5"/>
    <dgm:cxn modelId="{62E1C0B7-86C5-4E4F-BC3F-72E00C32E03B}" type="presOf" srcId="{CE687AE8-C7E4-42DE-9E47-FD84BD6354DE}" destId="{4A0753B8-0109-4214-9ADB-2A9A7C547476}" srcOrd="0" destOrd="0" presId="urn:microsoft.com/office/officeart/2005/8/layout/vList5"/>
    <dgm:cxn modelId="{CDB772BE-A4B0-4BED-81A0-A237DA7F60E8}" srcId="{CE687AE8-C7E4-42DE-9E47-FD84BD6354DE}" destId="{D1F23A4C-6F72-491C-8E90-1BE1613751CE}" srcOrd="1" destOrd="0" parTransId="{3F064F30-C611-457B-BBCA-6A612A50081A}" sibTransId="{BFCF1A0F-C9C4-4BFF-AC21-D3AB7DF90D83}"/>
    <dgm:cxn modelId="{CAC111F2-34A0-47CC-95C3-4AD369CE7B90}" type="presOf" srcId="{F8FD940B-0ADB-4000-91F4-3EF363475F11}" destId="{CB000DE3-D73E-4185-8BDD-AD8F352DA76E}" srcOrd="0" destOrd="0" presId="urn:microsoft.com/office/officeart/2005/8/layout/vList5"/>
    <dgm:cxn modelId="{29DB2DFA-2612-44E5-BB87-FF9321AA4E37}" srcId="{2EA53DC5-D980-4DB3-8995-FBA017C26F13}" destId="{F2349676-CA71-4916-AED2-69ADF352F689}" srcOrd="0" destOrd="0" parTransId="{DE019279-578A-471D-A772-3AB1C89C1ECE}" sibTransId="{92F0BEF6-5F73-494E-9C75-42737BC5534B}"/>
    <dgm:cxn modelId="{C7C74A48-69CC-475A-972B-7BC4035B28EA}" type="presParOf" srcId="{4A0753B8-0109-4214-9ADB-2A9A7C547476}" destId="{8C199660-B7C5-45CE-B830-F3A8324E27CA}" srcOrd="0" destOrd="0" presId="urn:microsoft.com/office/officeart/2005/8/layout/vList5"/>
    <dgm:cxn modelId="{7D4DAB93-73DB-4211-9E7E-CC9763B7A2BA}" type="presParOf" srcId="{8C199660-B7C5-45CE-B830-F3A8324E27CA}" destId="{626DF5A3-5C2A-4235-BFC1-19909E6F5250}" srcOrd="0" destOrd="0" presId="urn:microsoft.com/office/officeart/2005/8/layout/vList5"/>
    <dgm:cxn modelId="{A5904E0A-4010-4333-952B-7CA2093E9C99}" type="presParOf" srcId="{8C199660-B7C5-45CE-B830-F3A8324E27CA}" destId="{A609ECC8-8A59-4D67-8B57-E067CE50D757}" srcOrd="1" destOrd="0" presId="urn:microsoft.com/office/officeart/2005/8/layout/vList5"/>
    <dgm:cxn modelId="{988F67AA-8435-45A0-8F38-84D4D44B5B71}" type="presParOf" srcId="{4A0753B8-0109-4214-9ADB-2A9A7C547476}" destId="{75B83A63-C021-47B6-B32E-9AAB73EB9135}" srcOrd="1" destOrd="0" presId="urn:microsoft.com/office/officeart/2005/8/layout/vList5"/>
    <dgm:cxn modelId="{E2035FD3-26EB-493E-A03A-91BBC4F0551C}" type="presParOf" srcId="{4A0753B8-0109-4214-9ADB-2A9A7C547476}" destId="{FAA0044A-6840-4498-A141-961737D41918}" srcOrd="2" destOrd="0" presId="urn:microsoft.com/office/officeart/2005/8/layout/vList5"/>
    <dgm:cxn modelId="{423BEF37-02A5-469D-A4F2-C685EAF281C0}" type="presParOf" srcId="{FAA0044A-6840-4498-A141-961737D41918}" destId="{A951BB56-6B3D-481A-B17E-442DEA296C48}" srcOrd="0" destOrd="0" presId="urn:microsoft.com/office/officeart/2005/8/layout/vList5"/>
    <dgm:cxn modelId="{0F1BE5D6-5888-4D49-BEF7-440FF36C2A0B}" type="presParOf" srcId="{FAA0044A-6840-4498-A141-961737D41918}" destId="{B87AAE05-467E-4ECB-811E-4583834D731A}" srcOrd="1" destOrd="0" presId="urn:microsoft.com/office/officeart/2005/8/layout/vList5"/>
    <dgm:cxn modelId="{D3A261DD-7D43-46CF-AD41-7A006EB0179C}" type="presParOf" srcId="{4A0753B8-0109-4214-9ADB-2A9A7C547476}" destId="{E68C2BD0-CF50-49B6-B28C-11C84BDEFF21}" srcOrd="3" destOrd="0" presId="urn:microsoft.com/office/officeart/2005/8/layout/vList5"/>
    <dgm:cxn modelId="{75B0924A-D975-4F05-B030-9C9365743EE7}" type="presParOf" srcId="{4A0753B8-0109-4214-9ADB-2A9A7C547476}" destId="{1ACA3D27-A3F0-4D6D-8782-C351C6414D1D}" srcOrd="4" destOrd="0" presId="urn:microsoft.com/office/officeart/2005/8/layout/vList5"/>
    <dgm:cxn modelId="{29B2CA96-CBE1-443E-9D1F-122A2D5AF82D}" type="presParOf" srcId="{1ACA3D27-A3F0-4D6D-8782-C351C6414D1D}" destId="{D2F8BF5C-EACD-455C-9583-1CD8437C70B8}" srcOrd="0" destOrd="0" presId="urn:microsoft.com/office/officeart/2005/8/layout/vList5"/>
    <dgm:cxn modelId="{58E2F7D6-3D40-480B-B9BB-23844B0792E8}" type="presParOf" srcId="{1ACA3D27-A3F0-4D6D-8782-C351C6414D1D}" destId="{96064D52-D386-4D38-B591-B76C4C91ABFB}" srcOrd="1" destOrd="0" presId="urn:microsoft.com/office/officeart/2005/8/layout/vList5"/>
    <dgm:cxn modelId="{E9FF2EA7-8449-4FEC-BFDC-4A9883207A7C}" type="presParOf" srcId="{4A0753B8-0109-4214-9ADB-2A9A7C547476}" destId="{4BB3097A-E2E0-48E6-B2D7-15B0E43078FD}" srcOrd="5" destOrd="0" presId="urn:microsoft.com/office/officeart/2005/8/layout/vList5"/>
    <dgm:cxn modelId="{A5778B02-D1FC-45DD-958D-A12099993BC1}" type="presParOf" srcId="{4A0753B8-0109-4214-9ADB-2A9A7C547476}" destId="{3FEE5584-D2F0-4003-924D-91412030C5C8}" srcOrd="6" destOrd="0" presId="urn:microsoft.com/office/officeart/2005/8/layout/vList5"/>
    <dgm:cxn modelId="{ACCEEE5C-9075-4D55-94E4-8FC84D93AD88}" type="presParOf" srcId="{3FEE5584-D2F0-4003-924D-91412030C5C8}" destId="{8CCEEF95-08D1-46BF-A9A3-5C3ECA954321}" srcOrd="0" destOrd="0" presId="urn:microsoft.com/office/officeart/2005/8/layout/vList5"/>
    <dgm:cxn modelId="{0AE0C381-0E33-44B0-BC13-E8013CF7D7A1}" type="presParOf" srcId="{3FEE5584-D2F0-4003-924D-91412030C5C8}" destId="{CB000DE3-D73E-4185-8BDD-AD8F352DA76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B39E49-6304-484F-8AB2-C19BCC1E6CE7}">
      <dsp:nvSpPr>
        <dsp:cNvPr id="0" name=""/>
        <dsp:cNvSpPr/>
      </dsp:nvSpPr>
      <dsp:spPr>
        <a:xfrm>
          <a:off x="0" y="0"/>
          <a:ext cx="5770984" cy="11807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00" tIns="10800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D7 MÚK Knovíz – MÚK Slaný-západ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 err="1"/>
            <a:t>Pragoprojekt</a:t>
          </a:r>
          <a:r>
            <a:rPr lang="cs-CZ" sz="1200" kern="1200" dirty="0"/>
            <a:t> a.s.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/>
            <a:t>HIP: Ing. Dominika Urbanová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/>
            <a:t>DSP</a:t>
          </a:r>
        </a:p>
      </dsp:txBody>
      <dsp:txXfrm>
        <a:off x="1272269" y="0"/>
        <a:ext cx="4498714" cy="1180726"/>
      </dsp:txXfrm>
    </dsp:sp>
    <dsp:sp modelId="{39CC8C3E-DCF5-4938-83C4-B2BCBF7CBBBC}">
      <dsp:nvSpPr>
        <dsp:cNvPr id="0" name=""/>
        <dsp:cNvSpPr/>
      </dsp:nvSpPr>
      <dsp:spPr>
        <a:xfrm>
          <a:off x="118072" y="118072"/>
          <a:ext cx="1154196" cy="944580"/>
        </a:xfrm>
        <a:prstGeom prst="rect">
          <a:avLst/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B968BB-7BC3-47FC-B29A-DB20AB06536E}">
      <dsp:nvSpPr>
        <dsp:cNvPr id="0" name=""/>
        <dsp:cNvSpPr/>
      </dsp:nvSpPr>
      <dsp:spPr>
        <a:xfrm>
          <a:off x="0" y="1298798"/>
          <a:ext cx="5770984" cy="11807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00" tIns="108000" rIns="10800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D7 MÚK Slaný-západ – Kutrovice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/>
            <a:t>Mott MacDonald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/>
            <a:t>HIP: Ing. Jan Bajer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/>
            <a:t>DSP</a:t>
          </a:r>
        </a:p>
      </dsp:txBody>
      <dsp:txXfrm>
        <a:off x="1272269" y="1298798"/>
        <a:ext cx="4498714" cy="1180726"/>
      </dsp:txXfrm>
    </dsp:sp>
    <dsp:sp modelId="{0E63E546-6809-47C4-B22E-530575896293}">
      <dsp:nvSpPr>
        <dsp:cNvPr id="0" name=""/>
        <dsp:cNvSpPr/>
      </dsp:nvSpPr>
      <dsp:spPr>
        <a:xfrm>
          <a:off x="118072" y="1416871"/>
          <a:ext cx="1154196" cy="944580"/>
        </a:xfrm>
        <a:prstGeom prst="rect">
          <a:avLst/>
        </a:prstGeom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D62AED-7D90-4E30-B6DC-B5647140319F}">
      <dsp:nvSpPr>
        <dsp:cNvPr id="0" name=""/>
        <dsp:cNvSpPr/>
      </dsp:nvSpPr>
      <dsp:spPr>
        <a:xfrm>
          <a:off x="0" y="2581149"/>
          <a:ext cx="5770984" cy="11807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00" tIns="108000" rIns="10800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D7 Kutrovice – Panenský Týnec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/>
            <a:t>SUDOP PRAHA a.s.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/>
            <a:t>HIP Ing. Lukáš Szabo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/>
            <a:t>DSP</a:t>
          </a:r>
        </a:p>
      </dsp:txBody>
      <dsp:txXfrm>
        <a:off x="1272269" y="2581149"/>
        <a:ext cx="4498714" cy="1180726"/>
      </dsp:txXfrm>
    </dsp:sp>
    <dsp:sp modelId="{74255BBB-8615-411C-BBF6-D272394CEC49}">
      <dsp:nvSpPr>
        <dsp:cNvPr id="0" name=""/>
        <dsp:cNvSpPr/>
      </dsp:nvSpPr>
      <dsp:spPr>
        <a:xfrm>
          <a:off x="118072" y="2715670"/>
          <a:ext cx="1154196" cy="944580"/>
        </a:xfrm>
        <a:prstGeom prst="rect">
          <a:avLst/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35F06B-FC7C-4EB3-BD67-76594A6BEFA5}">
      <dsp:nvSpPr>
        <dsp:cNvPr id="0" name=""/>
        <dsp:cNvSpPr/>
      </dsp:nvSpPr>
      <dsp:spPr>
        <a:xfrm>
          <a:off x="0" y="3865567"/>
          <a:ext cx="5770984" cy="11807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00" tIns="108000" rIns="10800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D7 Postoloprty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/>
            <a:t>Sdružení PGP/VIAPONT/AMBERG – Pragoprojekt, VIAPONT, AMBERG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/>
            <a:t>HIP Ing. Dominika Urbanová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/>
            <a:t>Aktualizace DÚR / DSP</a:t>
          </a:r>
        </a:p>
      </dsp:txBody>
      <dsp:txXfrm>
        <a:off x="1272269" y="3865567"/>
        <a:ext cx="4498714" cy="1180726"/>
      </dsp:txXfrm>
    </dsp:sp>
    <dsp:sp modelId="{95F0F342-188D-4288-83EA-0A62CAD601C3}">
      <dsp:nvSpPr>
        <dsp:cNvPr id="0" name=""/>
        <dsp:cNvSpPr/>
      </dsp:nvSpPr>
      <dsp:spPr>
        <a:xfrm>
          <a:off x="118072" y="4014468"/>
          <a:ext cx="1154196" cy="944580"/>
        </a:xfrm>
        <a:prstGeom prst="rect">
          <a:avLst/>
        </a:prstGeom>
        <a:blipFill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09ECC8-8A59-4D67-8B57-E067CE50D757}">
      <dsp:nvSpPr>
        <dsp:cNvPr id="0" name=""/>
        <dsp:cNvSpPr/>
      </dsp:nvSpPr>
      <dsp:spPr>
        <a:xfrm rot="5400000">
          <a:off x="6431154" y="-760524"/>
          <a:ext cx="901378" cy="2652457"/>
        </a:xfrm>
        <a:prstGeom prst="round2SameRect">
          <a:avLst/>
        </a:prstGeom>
        <a:solidFill>
          <a:srgbClr val="0093D3">
            <a:alpha val="90000"/>
          </a:srgbClr>
        </a:solidFill>
        <a:ln w="25400" cap="flat" cmpd="sng" algn="ctr">
          <a:solidFill>
            <a:srgbClr val="063E85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28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2023 – 2025</a:t>
          </a:r>
        </a:p>
      </dsp:txBody>
      <dsp:txXfrm rot="-5400000">
        <a:off x="5555615" y="159017"/>
        <a:ext cx="2608455" cy="813374"/>
      </dsp:txXfrm>
    </dsp:sp>
    <dsp:sp modelId="{626DF5A3-5C2A-4235-BFC1-19909E6F5250}">
      <dsp:nvSpPr>
        <dsp:cNvPr id="0" name=""/>
        <dsp:cNvSpPr/>
      </dsp:nvSpPr>
      <dsp:spPr>
        <a:xfrm>
          <a:off x="693" y="2342"/>
          <a:ext cx="5554922" cy="11267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>
              <a:latin typeface="Arial" panose="020B0604020202020204" pitchFamily="34" charset="0"/>
              <a:cs typeface="Arial" panose="020B0604020202020204" pitchFamily="34" charset="0"/>
            </a:rPr>
            <a:t>Knovíz - Slaný</a:t>
          </a:r>
        </a:p>
      </dsp:txBody>
      <dsp:txXfrm>
        <a:off x="55695" y="57344"/>
        <a:ext cx="5444918" cy="1016719"/>
      </dsp:txXfrm>
    </dsp:sp>
    <dsp:sp modelId="{B87AAE05-467E-4ECB-811E-4583834D731A}">
      <dsp:nvSpPr>
        <dsp:cNvPr id="0" name=""/>
        <dsp:cNvSpPr/>
      </dsp:nvSpPr>
      <dsp:spPr>
        <a:xfrm rot="5400000">
          <a:off x="6431154" y="422534"/>
          <a:ext cx="901378" cy="2652457"/>
        </a:xfrm>
        <a:prstGeom prst="round2SameRect">
          <a:avLst/>
        </a:prstGeom>
        <a:solidFill>
          <a:srgbClr val="0093D3">
            <a:alpha val="90000"/>
          </a:srgbClr>
        </a:solidFill>
        <a:ln w="25400" cap="flat" cmpd="sng" algn="ctr">
          <a:solidFill>
            <a:srgbClr val="063E85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28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2023 – 2025</a:t>
          </a:r>
        </a:p>
      </dsp:txBody>
      <dsp:txXfrm rot="-5400000">
        <a:off x="5555615" y="1342075"/>
        <a:ext cx="2608455" cy="813374"/>
      </dsp:txXfrm>
    </dsp:sp>
    <dsp:sp modelId="{A951BB56-6B3D-481A-B17E-442DEA296C48}">
      <dsp:nvSpPr>
        <dsp:cNvPr id="0" name=""/>
        <dsp:cNvSpPr/>
      </dsp:nvSpPr>
      <dsp:spPr>
        <a:xfrm>
          <a:off x="693" y="1185402"/>
          <a:ext cx="5554922" cy="11267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ctr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2800" kern="1200" dirty="0">
              <a:latin typeface="Arial" panose="020B0604020202020204" pitchFamily="34" charset="0"/>
              <a:cs typeface="Arial" panose="020B0604020202020204" pitchFamily="34" charset="0"/>
            </a:rPr>
            <a:t>Slaný - Kutrovice</a:t>
          </a:r>
          <a:endParaRPr lang="cs-CZ" sz="28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5695" y="1240404"/>
        <a:ext cx="5444918" cy="1016719"/>
      </dsp:txXfrm>
    </dsp:sp>
    <dsp:sp modelId="{96064D52-D386-4D38-B591-B76C4C91ABFB}">
      <dsp:nvSpPr>
        <dsp:cNvPr id="0" name=""/>
        <dsp:cNvSpPr/>
      </dsp:nvSpPr>
      <dsp:spPr>
        <a:xfrm rot="5400000">
          <a:off x="6431154" y="1605594"/>
          <a:ext cx="901378" cy="2652457"/>
        </a:xfrm>
        <a:prstGeom prst="round2SameRect">
          <a:avLst/>
        </a:prstGeom>
        <a:solidFill>
          <a:srgbClr val="0093D3">
            <a:alpha val="90000"/>
          </a:srgbClr>
        </a:solidFill>
        <a:ln w="25400" cap="flat" cmpd="sng" algn="ctr">
          <a:solidFill>
            <a:srgbClr val="063E85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28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2023 – 2025</a:t>
          </a:r>
        </a:p>
      </dsp:txBody>
      <dsp:txXfrm rot="-5400000">
        <a:off x="5555615" y="2525135"/>
        <a:ext cx="2608455" cy="813374"/>
      </dsp:txXfrm>
    </dsp:sp>
    <dsp:sp modelId="{D2F8BF5C-EACD-455C-9583-1CD8437C70B8}">
      <dsp:nvSpPr>
        <dsp:cNvPr id="0" name=""/>
        <dsp:cNvSpPr/>
      </dsp:nvSpPr>
      <dsp:spPr>
        <a:xfrm>
          <a:off x="693" y="2368461"/>
          <a:ext cx="5554922" cy="11267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>
              <a:latin typeface="Arial" panose="020B0604020202020204" pitchFamily="34" charset="0"/>
              <a:cs typeface="Arial" panose="020B0604020202020204" pitchFamily="34" charset="0"/>
            </a:rPr>
            <a:t>Kutrovice – Panenský Týnec</a:t>
          </a:r>
          <a:endParaRPr lang="cs-CZ" sz="28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5695" y="2423463"/>
        <a:ext cx="5444918" cy="1016719"/>
      </dsp:txXfrm>
    </dsp:sp>
    <dsp:sp modelId="{CB000DE3-D73E-4185-8BDD-AD8F352DA76E}">
      <dsp:nvSpPr>
        <dsp:cNvPr id="0" name=""/>
        <dsp:cNvSpPr/>
      </dsp:nvSpPr>
      <dsp:spPr>
        <a:xfrm rot="5400000">
          <a:off x="6431154" y="2788653"/>
          <a:ext cx="901378" cy="2652457"/>
        </a:xfrm>
        <a:prstGeom prst="round2SameRect">
          <a:avLst/>
        </a:prstGeom>
        <a:solidFill>
          <a:srgbClr val="0093D3">
            <a:alpha val="90000"/>
          </a:srgbClr>
        </a:solidFill>
        <a:ln w="25400" cap="flat" cmpd="sng" algn="ctr">
          <a:solidFill>
            <a:srgbClr val="063E85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28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2025 – 2027</a:t>
          </a:r>
        </a:p>
      </dsp:txBody>
      <dsp:txXfrm rot="-5400000">
        <a:off x="5555615" y="3708194"/>
        <a:ext cx="2608455" cy="813374"/>
      </dsp:txXfrm>
    </dsp:sp>
    <dsp:sp modelId="{8CCEEF95-08D1-46BF-A9A3-5C3ECA954321}">
      <dsp:nvSpPr>
        <dsp:cNvPr id="0" name=""/>
        <dsp:cNvSpPr/>
      </dsp:nvSpPr>
      <dsp:spPr>
        <a:xfrm>
          <a:off x="693" y="3551521"/>
          <a:ext cx="5554922" cy="11267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>
              <a:latin typeface="Arial" panose="020B0604020202020204" pitchFamily="34" charset="0"/>
              <a:cs typeface="Arial" panose="020B0604020202020204" pitchFamily="34" charset="0"/>
            </a:rPr>
            <a:t>Postoloprty</a:t>
          </a:r>
        </a:p>
      </dsp:txBody>
      <dsp:txXfrm>
        <a:off x="55695" y="3606523"/>
        <a:ext cx="5444918" cy="10167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5DD34-6B13-4468-BFF8-0EDA89A161EB}" type="datetimeFigureOut">
              <a:rPr lang="cs-CZ" smtClean="0"/>
              <a:t>15.06.2022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AD125-AEC1-4B9E-8CF5-066766ACE8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58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 ÚVOD</a:t>
            </a:r>
          </a:p>
          <a:p>
            <a:r>
              <a:rPr lang="cs-CZ" dirty="0"/>
              <a:t>3 bloky</a:t>
            </a:r>
          </a:p>
          <a:p>
            <a:pPr marL="171450" indent="-171450">
              <a:buFontTx/>
              <a:buChar char="-"/>
            </a:pPr>
            <a:r>
              <a:rPr lang="cs-CZ" dirty="0"/>
              <a:t>Stav přípravy</a:t>
            </a:r>
          </a:p>
          <a:p>
            <a:pPr marL="171450" indent="-171450">
              <a:buFontTx/>
              <a:buChar char="-"/>
            </a:pPr>
            <a:r>
              <a:rPr lang="cs-CZ" dirty="0"/>
              <a:t>Omezení na D7</a:t>
            </a:r>
          </a:p>
          <a:p>
            <a:pPr marL="0" indent="0">
              <a:buFontTx/>
              <a:buNone/>
            </a:pPr>
            <a:r>
              <a:rPr lang="cs-CZ" dirty="0"/>
              <a:t>- Opravy v ÚK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63801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/>
            <a:r>
              <a:rPr lang="cs-CZ" sz="2400" dirty="0"/>
              <a:t>Aktuální mapa 06/2022</a:t>
            </a:r>
          </a:p>
          <a:p>
            <a:pPr lvl="2"/>
            <a:r>
              <a:rPr lang="cs-CZ" sz="2400" dirty="0"/>
              <a:t>Celková délka 83,1 km</a:t>
            </a:r>
          </a:p>
          <a:p>
            <a:pPr lvl="2"/>
            <a:r>
              <a:rPr lang="cs-CZ" sz="2400" dirty="0"/>
              <a:t>Postaveno: 48,6 km</a:t>
            </a:r>
          </a:p>
          <a:p>
            <a:pPr lvl="2"/>
            <a:r>
              <a:rPr lang="cs-CZ" sz="2400" dirty="0"/>
              <a:t>Rozestavěno: 10,5 km</a:t>
            </a:r>
          </a:p>
          <a:p>
            <a:pPr lvl="2"/>
            <a:r>
              <a:rPr lang="cs-CZ" sz="2400" dirty="0"/>
              <a:t>Chybí realizovat: 24 km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45738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sz="1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D7 MÚK Knovíz - MÚK Slaný - západ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Stav IČ k SP - zahájena činnost v průběhu 11/2021, dle smlouvy máme k odeslání žádostí termín 2 měsíců od schválení čistopisu (tj. od 2.11.2021), termín bude splněn a žádosti do Vánoc odejdou.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Termín podání žádostí o SP se váže k termínu +9 měsíců od potvrzení čistopisu, tj 2.7.2022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Termín čistopisu ZE - k tomuto Vám mohu uvést pouze informaci, že grafická část ZE v rozsahu trvalých záborů byla odeslána 19.10.21 a byla stran ŘSD potvrzena, což umožnilo zahájení prací na geometrických plánech. Ty jsou momentálně vy výrobě a budou postupně schvalovány na katastrálním úřadě po jednotlivých katastrech.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Počet případů TZ/DZ/VB, momentálně nemáme přesná čísla, výčet by byl pouze orientační a to v rozsahu dotčených LV, přesný výčet můžeme uvézt až s odevzdáním čistopisu ZE.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9296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5151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sz="1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D7 MÚK Knovíz - MÚK Slaný - západ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Stav IČ k SP - zahájena činnost v průběhu 11/2021, dle smlouvy máme k odeslání žádostí termín 2 měsíců od schválení čistopisu (tj. od 2.11.2021), termín bude splněn a žádosti do Vánoc odejdou.</a:t>
            </a:r>
          </a:p>
          <a:p>
            <a:endParaRPr lang="cs-CZ" sz="1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Zajímavost- Dlouhý most přes šternberský potok (stavebniny)</a:t>
            </a:r>
          </a:p>
          <a:p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Termín podání žádostí o SP se váže k termínu +9 měsíců od potvrzení čistopisu, tj 2.7.2022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Termín čistopisu ZE - k tomuto Vám mohu uvést pouze informaci, že grafická část ZE v rozsahu trvalých záborů byla odeslána 19.10.21 a byla stran ŘSD potvrzena, což umožnilo zahájení prací na geometrických plánech. Ty jsou momentálně vy výrobě a budou postupně schvalovány na katastrálním úřadě po jednotlivých katastrech.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Počet případů TZ/DZ/VB, momentálně nemáme přesná čísla, výčet by byl pouze orientační a to v rozsahu dotčených LV, přesný výčet můžeme uvézt až s odevzdáním čistopisu ZE.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6085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sz="1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D7 MÚK Knovíz - MÚK Slaný - západ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Stav IČ k SP - zahájena činnost v průběhu 11/2021, dle smlouvy máme k odeslání žádostí termín 2 měsíců od schválení čistopisu (tj. od 2.11.2021), termín bude splněn a žádosti do Vánoc odejdou.</a:t>
            </a:r>
          </a:p>
          <a:p>
            <a:endParaRPr lang="cs-CZ" sz="1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Zajímavost- Dlouhý most přes šternberský potok (stavebniny)</a:t>
            </a:r>
          </a:p>
          <a:p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Termín podání žádostí o SP se váže k termínu +9 měsíců od potvrzení čistopisu, tj 2.7.2022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Termín čistopisu ZE - k tomuto Vám mohu uvést pouze informaci, že grafická část ZE v rozsahu trvalých záborů byla odeslána 19.10.21 a byla stran ŘSD potvrzena, což umožnilo zahájení prací na geometrických plánech. Ty jsou momentálně vy výrobě a budou postupně schvalovány na katastrálním úřadě po jednotlivých katastrech.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Počet případů TZ/DZ/VB, momentálně nemáme přesná čísla, výčet by byl pouze orientační a to v rozsahu dotčených LV, přesný výčet můžeme uvézt až s odevzdáním čistopisu ZE.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2938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buFont typeface="Symbol" panose="05050102010706020507" pitchFamily="18" charset="2"/>
              <a:buNone/>
            </a:pP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vyvlastňovací řízení</a:t>
            </a:r>
          </a:p>
          <a:p>
            <a:pPr marL="342900" lvl="0" indent="-342900">
              <a:lnSpc>
                <a:spcPct val="107000"/>
              </a:lnSpc>
              <a:buFontTx/>
              <a:buChar char="-"/>
            </a:pPr>
            <a:r>
              <a:rPr lang="cs-CZ" sz="2400" dirty="0" err="1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Valšík</a:t>
            </a:r>
            <a:endParaRPr lang="cs-CZ" sz="2400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Tx/>
              <a:buChar char="-"/>
            </a:pPr>
            <a:r>
              <a:rPr lang="cs-CZ" sz="240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Suchopárek</a:t>
            </a:r>
          </a:p>
          <a:p>
            <a:pPr marL="342900" lvl="0" indent="-342900">
              <a:lnSpc>
                <a:spcPct val="107000"/>
              </a:lnSpc>
              <a:buFontTx/>
              <a:buChar char="-"/>
            </a:pP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065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2400" dirty="0"/>
              <a:t>TZ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2400" dirty="0"/>
              <a:t>10 </a:t>
            </a:r>
            <a:r>
              <a:rPr lang="cs-CZ" sz="2400" dirty="0" err="1"/>
              <a:t>vyřešno</a:t>
            </a:r>
            <a:r>
              <a:rPr lang="cs-CZ" sz="2400" dirty="0"/>
              <a:t>/19 v řešení/33 založeno/4 bez smlouvy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cs-CZ" sz="2400" dirty="0"/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2400" dirty="0"/>
              <a:t>DZ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2400" dirty="0"/>
              <a:t>11 bez smlouvy/ 44 v řečení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5961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2400" dirty="0"/>
              <a:t>TZ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2400" dirty="0"/>
              <a:t>10 </a:t>
            </a:r>
            <a:r>
              <a:rPr lang="cs-CZ" sz="2400" dirty="0" err="1"/>
              <a:t>vyřešno</a:t>
            </a:r>
            <a:r>
              <a:rPr lang="cs-CZ" sz="2400" dirty="0"/>
              <a:t>/19 v řešení/33 založeno/4 bez smlouvy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cs-CZ" sz="2400" dirty="0"/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2400" dirty="0"/>
              <a:t>DZ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2400" dirty="0"/>
              <a:t>11 bez smlouvy/ 44 v řečení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7869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Zajímavsot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– Hořešovice – Klobuky (+ největší most) </a:t>
            </a:r>
          </a:p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Stav IČ pro SP    chybí 8 ze 44 – všechno aktivně urgujeme</a:t>
            </a:r>
          </a:p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Termín podání žádostí o SP (předpoklad nebo skutečnost) – obrať se na závod Praha</a:t>
            </a:r>
          </a:p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Termín čistopisu ZE - předáno, odsouhlaseno 09/2021 – probíhá dělení pozemků na stavebním úřadě pro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zavkladování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GP</a:t>
            </a:r>
          </a:p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Počet případů TZ/DZ/VB</a:t>
            </a:r>
          </a:p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trvalý zábor: 117 LV, 118 vlastníků</a:t>
            </a:r>
          </a:p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dočasný zábor: 127 LV, 133 vlastníků</a:t>
            </a:r>
          </a:p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věcné břemeno: 63 LV, 65 vlastníků</a:t>
            </a:r>
          </a:p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celkem: 131 LV, 136 vlastníků</a:t>
            </a:r>
          </a:p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omezující podmínky:</a:t>
            </a:r>
            <a:r>
              <a:rPr lang="cs-CZ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jsou to přibližná čísla, protože to nezohledňuje např. uzavření smluv na více LV s jedním vlastníkem. Také to započítává ČR a Kraj jako dalšího vlastníka, přestože smlouva se uzavírá s jednotlivými správci majetku. A u břemen se musí ještě vzít v úvahu počet správců sítí k jednotlivým LV, to z </a:t>
            </a:r>
            <a:r>
              <a:rPr lang="cs-CZ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GDiS</a:t>
            </a:r>
            <a:r>
              <a:rPr lang="cs-CZ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bohužel nedostanu. 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9509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Sem Štěpán vloží video z průletu stavbou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8163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Sem Štěpán vloží video z průletu stavbou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9210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Sem Štěpán vloží video z průletu stavbou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2632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1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D7 Postoloprty, zkapacitnění obchvatu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čistopis změny DUR - aktualizace DUR byla předána k odsouhlasení na ŘSD 5.11.2021 a zatím nemáme zpět připomínky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 </a:t>
            </a:r>
          </a:p>
          <a:p>
            <a:r>
              <a:rPr lang="cs-CZ" sz="1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Zajímavost – křížení s tratí + </a:t>
            </a:r>
            <a:r>
              <a:rPr lang="cs-CZ" sz="1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přemsotění</a:t>
            </a:r>
            <a:r>
              <a:rPr lang="cs-CZ" sz="1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Ohře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stav IČ pro ÚR </a:t>
            </a:r>
            <a:r>
              <a:rPr lang="cs-CZ" sz="1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- IČ k původní dokumentaci je nepoužitelná a bude muset proběhnout nová IČ. </a:t>
            </a:r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 ohledem na vážnost úprav v PD oproti původní bude IČ zahájena až po odsouhlasení čistopisu.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Předpoklad podání žádostí - termínově máme na podání žádosti o ÚR termín +4 měsíců od schválení čistopisu... Předpoklad tedy v </a:t>
            </a:r>
            <a:r>
              <a:rPr lang="cs-CZ" sz="1800" dirty="0" err="1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II.q</a:t>
            </a:r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2022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V případě potřeby doplňujících informací se na mne nebo kolegy z PGP neváhejte obrátit. 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43733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Chlumčany do konce roku zhotovitel – zahájení stavby zřejmě po zimě – dřív to nemá cenu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5220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Aktuazliace</a:t>
            </a:r>
            <a:r>
              <a:rPr lang="cs-CZ" dirty="0"/>
              <a:t> – Všehrdy nebudou ale nejspíš HRUŠOVANY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46600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Odpočívka Všehrdy</a:t>
            </a:r>
          </a:p>
          <a:p>
            <a:pPr marL="171450" indent="-171450">
              <a:buFontTx/>
              <a:buChar char="-"/>
            </a:pPr>
            <a:r>
              <a:rPr lang="cs-CZ" dirty="0"/>
              <a:t>Obec nesouhlasí – probíhají jednání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46668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Příklady:</a:t>
            </a:r>
          </a:p>
          <a:p>
            <a:r>
              <a:rPr lang="cs-CZ" dirty="0"/>
              <a:t>Snažíme se chyby které nastali neopakovat</a:t>
            </a:r>
          </a:p>
          <a:p>
            <a:endParaRPr lang="cs-CZ" dirty="0"/>
          </a:p>
          <a:p>
            <a:r>
              <a:rPr lang="cs-CZ" dirty="0"/>
              <a:t>SP, ÚŘ</a:t>
            </a:r>
          </a:p>
          <a:p>
            <a:r>
              <a:rPr lang="cs-CZ" dirty="0"/>
              <a:t>- Například Postoloprty – už byl téměř celý IČ pro ÚR když přišel požadavek na 100 letou vodu</a:t>
            </a:r>
          </a:p>
          <a:p>
            <a:endParaRPr lang="cs-CZ" dirty="0"/>
          </a:p>
          <a:p>
            <a:r>
              <a:rPr lang="cs-CZ" dirty="0"/>
              <a:t>MPV </a:t>
            </a:r>
          </a:p>
          <a:p>
            <a:pPr marL="171450" indent="-171450">
              <a:buFontTx/>
              <a:buChar char="-"/>
            </a:pPr>
            <a:r>
              <a:rPr lang="cs-CZ" dirty="0"/>
              <a:t>Zemřelí vlastníci, napadání znaleckých posudků</a:t>
            </a:r>
          </a:p>
          <a:p>
            <a:pPr marL="171450" indent="-171450">
              <a:buFontTx/>
              <a:buChar char="-"/>
            </a:pPr>
            <a:r>
              <a:rPr lang="cs-CZ" dirty="0"/>
              <a:t>Stavební úřad sice nepotřebuje vyjádření ani vlastnictví pozemků – ale potřebuje obeslat účastníky řízení</a:t>
            </a:r>
          </a:p>
          <a:p>
            <a:pPr marL="171450" indent="-171450">
              <a:buFontTx/>
              <a:buChar char="-"/>
            </a:pPr>
            <a:endParaRPr lang="cs-CZ" dirty="0"/>
          </a:p>
          <a:p>
            <a:pPr marL="171450" indent="-171450">
              <a:buFontTx/>
              <a:buChar char="-"/>
            </a:pPr>
            <a:endParaRPr lang="cs-CZ" dirty="0"/>
          </a:p>
          <a:p>
            <a:pPr marL="0" indent="0">
              <a:buFontTx/>
              <a:buNone/>
            </a:pPr>
            <a:r>
              <a:rPr lang="cs-CZ" dirty="0"/>
              <a:t>Lidský faktor</a:t>
            </a:r>
          </a:p>
          <a:p>
            <a:pPr marL="171450" indent="-171450">
              <a:buFontTx/>
              <a:buChar char="-"/>
            </a:pPr>
            <a:r>
              <a:rPr lang="cs-CZ" dirty="0"/>
              <a:t>Například špatně anonymizované smlouvy</a:t>
            </a:r>
          </a:p>
          <a:p>
            <a:pPr marL="171450" indent="-171450">
              <a:buFontTx/>
              <a:buChar char="-"/>
            </a:pPr>
            <a:r>
              <a:rPr lang="cs-CZ" dirty="0"/>
              <a:t>Špatně provedené zápisy do katastru nemovitostí</a:t>
            </a:r>
          </a:p>
          <a:p>
            <a:pPr marL="171450" indent="-171450">
              <a:buFontTx/>
              <a:buChar char="-"/>
            </a:pPr>
            <a:endParaRPr lang="cs-CZ" dirty="0"/>
          </a:p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AD125-AEC1-4B9E-8CF5-066766ACE8FD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6406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ctrTitle"/>
          </p:nvPr>
        </p:nvSpPr>
        <p:spPr>
          <a:xfrm>
            <a:off x="397768" y="5301208"/>
            <a:ext cx="7772400" cy="603498"/>
          </a:xfrm>
        </p:spPr>
        <p:txBody>
          <a:bodyPr>
            <a:noAutofit/>
          </a:bodyPr>
          <a:lstStyle>
            <a:lvl1pPr algn="l">
              <a:defRPr sz="4000">
                <a:solidFill>
                  <a:srgbClr val="61C25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</a:t>
            </a:r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395536" y="5949280"/>
            <a:ext cx="7088832" cy="432048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rgbClr val="002C77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1"/>
          <p:cNvSpPr>
            <a:spLocks noGrp="1"/>
          </p:cNvSpPr>
          <p:nvPr>
            <p:ph type="ctrTitle"/>
          </p:nvPr>
        </p:nvSpPr>
        <p:spPr>
          <a:xfrm>
            <a:off x="397768" y="5301208"/>
            <a:ext cx="7772400" cy="603498"/>
          </a:xfrm>
        </p:spPr>
        <p:txBody>
          <a:bodyPr>
            <a:noAutofit/>
          </a:bodyPr>
          <a:lstStyle>
            <a:lvl1pPr algn="l">
              <a:defRPr sz="4000">
                <a:solidFill>
                  <a:srgbClr val="61C25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</a:t>
            </a:r>
          </a:p>
        </p:txBody>
      </p:sp>
      <p:sp>
        <p:nvSpPr>
          <p:cNvPr id="11" name="Podnadpis 2"/>
          <p:cNvSpPr>
            <a:spLocks noGrp="1"/>
          </p:cNvSpPr>
          <p:nvPr>
            <p:ph type="subTitle" idx="1"/>
          </p:nvPr>
        </p:nvSpPr>
        <p:spPr>
          <a:xfrm>
            <a:off x="395536" y="5949280"/>
            <a:ext cx="7088832" cy="432048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rgbClr val="002C77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EF369899-3174-4B78-A663-6C96E686A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520" y="6309320"/>
            <a:ext cx="586353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Dostavba D7 v úseku Slaný - Bitozeves</a:t>
            </a:r>
          </a:p>
        </p:txBody>
      </p:sp>
    </p:spTree>
    <p:extLst>
      <p:ext uri="{BB962C8B-B14F-4D97-AF65-F5344CB8AC3E}">
        <p14:creationId xmlns:p14="http://schemas.microsoft.com/office/powerpoint/2010/main" val="259074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602EC6-9784-48F8-B2B7-F8F7F8B61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DA258E9-EFDE-4925-9292-5CA84567C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80000" indent="-180000">
              <a:defRPr sz="2400"/>
            </a:lvl1pPr>
            <a:lvl2pPr marL="360000" indent="-180000">
              <a:defRPr sz="2000"/>
            </a:lvl2pPr>
            <a:lvl3pPr marL="540000" indent="-180000">
              <a:defRPr sz="1800"/>
            </a:lvl3pPr>
            <a:lvl4pPr marL="720000" indent="-180000">
              <a:defRPr sz="1800"/>
            </a:lvl4pPr>
            <a:lvl5pPr marL="900000" indent="-180000"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A43FE6E-4C2D-49F5-822C-A1BAB525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52D0DF3-B2ED-4665-86B7-368B3711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Dostavba D7 v úseku Slaný - Bitozeves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C126F1D-1CE4-4245-87B9-A54D326BA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BC66-D309-4894-96CC-C6DC94C60B0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009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dvAuto="0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934407-3527-407D-B7B7-6AC017B60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49BB7E4-0254-4EF3-9947-B9F11AAF4B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128B72C5-47FA-4B4F-B98A-37DBC1B71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D02AFB6-1EAE-4F85-A381-3885FAF2E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B10ED34-4D4C-4077-AE6A-72F8EF59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Dostavba D7 v úseku Slaný - Bitozeves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86130B2-7CF7-4A49-8A2A-0C27829BE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BC66-D309-4894-96CC-C6DC94C60B0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800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Dostavba D7 v úseku Slaný - Bitozeves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DD3EF4F-6F36-4D9B-AE1B-FE5F487461B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651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Dostavba D7 v úseku Slaný - Bitozeves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0BBF9-2E60-435D-802C-A7E216BE4E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915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Dostavba D7 v úseku Slaný - Bitozeves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EF4F-6F36-4D9B-AE1B-FE5F487461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430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Dostavba D7 v úseku Slaný - Bitozeves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BC66-D309-4894-96CC-C6DC94C60B0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663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Dostavba D7 v úseku Slaný - Bitozeves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EF4F-6F36-4D9B-AE1B-FE5F487461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924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Dostavba D7 v úseku Slaný - Bitozeves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EF4F-6F36-4D9B-AE1B-FE5F487461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113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Dostavba D7 v úseku Slaný - Bitozeves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EF4F-6F36-4D9B-AE1B-FE5F487461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93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Dostavba D7 v úseku Slaný - Bitozeves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EF4F-6F36-4D9B-AE1B-FE5F487461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603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Dostavba D7 v úseku Slaný - Bitozeves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EF4F-6F36-4D9B-AE1B-FE5F487461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030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Dostavba D7 v úseku Slaný - Bitozeves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EF4F-6F36-4D9B-AE1B-FE5F487461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46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Dostavba D7 v úseku Slaný - Bitozeves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EF4F-6F36-4D9B-AE1B-FE5F487461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959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sudop_praha_logo_dvouradkove_barevne_rgb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530358" y="4149080"/>
            <a:ext cx="1930550" cy="603829"/>
          </a:xfrm>
          <a:prstGeom prst="rect">
            <a:avLst/>
          </a:prstGeom>
        </p:spPr>
      </p:pic>
      <p:sp>
        <p:nvSpPr>
          <p:cNvPr id="10" name="Nadpis 1"/>
          <p:cNvSpPr>
            <a:spLocks noGrp="1"/>
          </p:cNvSpPr>
          <p:nvPr>
            <p:ph type="ctrTitle"/>
          </p:nvPr>
        </p:nvSpPr>
        <p:spPr>
          <a:xfrm>
            <a:off x="397768" y="5301208"/>
            <a:ext cx="7772400" cy="603498"/>
          </a:xfrm>
        </p:spPr>
        <p:txBody>
          <a:bodyPr>
            <a:noAutofit/>
          </a:bodyPr>
          <a:lstStyle>
            <a:lvl1pPr algn="l">
              <a:defRPr sz="4000">
                <a:solidFill>
                  <a:srgbClr val="61C25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</a:t>
            </a:r>
          </a:p>
        </p:txBody>
      </p:sp>
      <p:sp>
        <p:nvSpPr>
          <p:cNvPr id="11" name="Podnadpis 2"/>
          <p:cNvSpPr>
            <a:spLocks noGrp="1"/>
          </p:cNvSpPr>
          <p:nvPr>
            <p:ph type="subTitle" idx="1"/>
          </p:nvPr>
        </p:nvSpPr>
        <p:spPr>
          <a:xfrm>
            <a:off x="395536" y="5949280"/>
            <a:ext cx="7088832" cy="432048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rgbClr val="002C77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</a:t>
            </a:r>
          </a:p>
        </p:txBody>
      </p:sp>
    </p:spTree>
    <p:extLst>
      <p:ext uri="{BB962C8B-B14F-4D97-AF65-F5344CB8AC3E}">
        <p14:creationId xmlns:p14="http://schemas.microsoft.com/office/powerpoint/2010/main" val="274676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02400" y="369000"/>
            <a:ext cx="83844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02400" y="1269000"/>
            <a:ext cx="8384400" cy="4608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EB558E2-14FF-42C7-8A7F-2BEE0DD2B49C}"/>
              </a:ext>
            </a:extLst>
          </p:cNvPr>
          <p:cNvSpPr/>
          <p:nvPr userDrawn="1"/>
        </p:nvSpPr>
        <p:spPr>
          <a:xfrm>
            <a:off x="0" y="0"/>
            <a:ext cx="9144000" cy="288032"/>
          </a:xfrm>
          <a:prstGeom prst="rect">
            <a:avLst/>
          </a:prstGeom>
          <a:solidFill>
            <a:srgbClr val="0093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E72A740-5941-4113-B015-D3C8C57E6EC0}"/>
              </a:ext>
            </a:extLst>
          </p:cNvPr>
          <p:cNvSpPr/>
          <p:nvPr userDrawn="1"/>
        </p:nvSpPr>
        <p:spPr>
          <a:xfrm>
            <a:off x="0" y="6138000"/>
            <a:ext cx="9144000" cy="720000"/>
          </a:xfrm>
          <a:prstGeom prst="rect">
            <a:avLst/>
          </a:prstGeom>
          <a:solidFill>
            <a:srgbClr val="063E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2" name="Zástupný symbol pro zápatí 4">
            <a:extLst>
              <a:ext uri="{FF2B5EF4-FFF2-40B4-BE49-F238E27FC236}">
                <a16:creationId xmlns:a16="http://schemas.microsoft.com/office/drawing/2014/main" id="{EB796437-9C77-4B97-8EBA-E3C3FC912A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520" y="6309320"/>
            <a:ext cx="586353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Dostavba D7 v úseku Slaný - Bitozeves</a:t>
            </a:r>
          </a:p>
        </p:txBody>
      </p:sp>
      <p:pic>
        <p:nvPicPr>
          <p:cNvPr id="5" name="Obrázek 4" descr="Obsah obrázku klipart&#10;&#10;Popis se vygeneroval automaticky.">
            <a:extLst>
              <a:ext uri="{FF2B5EF4-FFF2-40B4-BE49-F238E27FC236}">
                <a16:creationId xmlns:a16="http://schemas.microsoft.com/office/drawing/2014/main" id="{C08F1E6D-DCD2-4076-9AC2-3550454E8DC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2126" y="6213450"/>
            <a:ext cx="1706880" cy="57454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759" r:id="rId3"/>
    <p:sldLayoutId id="2147483692" r:id="rId4"/>
    <p:sldLayoutId id="2147483693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/>
    </p:bld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000" b="1" kern="1200">
          <a:solidFill>
            <a:srgbClr val="0093D3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93D3"/>
        </a:buClr>
        <a:buFont typeface="Wingdings" pitchFamily="2" charset="2"/>
        <a:buChar char="§"/>
        <a:defRPr sz="3200" kern="1200">
          <a:solidFill>
            <a:srgbClr val="002C77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93D3"/>
        </a:buClr>
        <a:buFont typeface="Wingdings" panose="05000000000000000000" pitchFamily="2" charset="2"/>
        <a:buChar char="§"/>
        <a:defRPr sz="2800" kern="1200">
          <a:solidFill>
            <a:srgbClr val="002C77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93D3"/>
        </a:buClr>
        <a:buFont typeface="Wingdings" panose="05000000000000000000" pitchFamily="2" charset="2"/>
        <a:buChar char="§"/>
        <a:defRPr sz="2400" kern="1200">
          <a:solidFill>
            <a:srgbClr val="002C77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93D3"/>
        </a:buClr>
        <a:buFont typeface="Wingdings" panose="05000000000000000000" pitchFamily="2" charset="2"/>
        <a:buChar char="§"/>
        <a:defRPr sz="2000" kern="1200">
          <a:solidFill>
            <a:srgbClr val="002C77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93D3"/>
        </a:buClr>
        <a:buFont typeface="Wingdings" panose="05000000000000000000" pitchFamily="2" charset="2"/>
        <a:buChar char="§"/>
        <a:defRPr sz="2000" kern="1200">
          <a:solidFill>
            <a:srgbClr val="002C77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Dostavba</a:t>
            </a:r>
            <a:r>
              <a:rPr lang="en-US" dirty="0"/>
              <a:t> D7 v </a:t>
            </a:r>
            <a:r>
              <a:rPr lang="en-US" dirty="0" err="1"/>
              <a:t>úseku</a:t>
            </a:r>
            <a:r>
              <a:rPr lang="en-US" dirty="0"/>
              <a:t> </a:t>
            </a:r>
            <a:r>
              <a:rPr lang="en-US" dirty="0" err="1"/>
              <a:t>Slaný</a:t>
            </a:r>
            <a:r>
              <a:rPr lang="en-US" dirty="0"/>
              <a:t> - </a:t>
            </a:r>
            <a:r>
              <a:rPr lang="en-US" dirty="0" err="1"/>
              <a:t>Bitozeves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52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93D3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3D3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3D3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3D3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3D3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ZUBnGwJrRo?list=PLw9o0QvFTC2Jhad_FHffSRdSEqmakiAIG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kQUovwIFIc?list=PLw9o0QvFTC2Jhad_FHffSRdSEqmakiAIG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23528" y="3789040"/>
            <a:ext cx="8820472" cy="432048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cs-CZ" sz="2400" dirty="0">
                <a:solidFill>
                  <a:srgbClr val="063E85"/>
                </a:solidFill>
              </a:rPr>
              <a:t>Ing. Václav Marvan </a:t>
            </a:r>
            <a:r>
              <a:rPr lang="cs-CZ" sz="2000" dirty="0">
                <a:solidFill>
                  <a:srgbClr val="063E85"/>
                </a:solidFill>
              </a:rPr>
              <a:t>(tel. 605 229 066)</a:t>
            </a:r>
            <a:r>
              <a:rPr lang="cs-CZ" sz="2400" dirty="0">
                <a:solidFill>
                  <a:srgbClr val="063E85"/>
                </a:solidFill>
              </a:rPr>
              <a:t>		15.6.2022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2891" y="5517232"/>
            <a:ext cx="3683565" cy="955958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652120" y="836712"/>
            <a:ext cx="144016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8" name="Obdélník 7"/>
          <p:cNvSpPr/>
          <p:nvPr/>
        </p:nvSpPr>
        <p:spPr>
          <a:xfrm>
            <a:off x="35496" y="1844824"/>
            <a:ext cx="7056784" cy="576064"/>
          </a:xfrm>
          <a:prstGeom prst="rect">
            <a:avLst/>
          </a:prstGeom>
          <a:solidFill>
            <a:schemeClr val="bg1"/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4284984" y="237416"/>
            <a:ext cx="367139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7600" b="1" dirty="0">
                <a:solidFill>
                  <a:srgbClr val="063E85"/>
                </a:solidFill>
                <a:latin typeface="Leelawadee UI" pitchFamily="34" charset="-34"/>
                <a:cs typeface="Leelawadee UI" pitchFamily="34" charset="-34"/>
              </a:rPr>
              <a:t>D7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16000" y="1656000"/>
            <a:ext cx="4217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6000" spc="300" dirty="0">
                <a:solidFill>
                  <a:srgbClr val="063E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Dálnice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A30B4AA5-33C9-4D38-A4B5-A02759949C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5805264"/>
            <a:ext cx="3035493" cy="574994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5F9D63C7-2017-4AF9-BF31-022C5CCD4374}"/>
              </a:ext>
            </a:extLst>
          </p:cNvPr>
          <p:cNvSpPr/>
          <p:nvPr/>
        </p:nvSpPr>
        <p:spPr>
          <a:xfrm>
            <a:off x="0" y="2447434"/>
            <a:ext cx="9144000" cy="1068234"/>
          </a:xfrm>
          <a:prstGeom prst="rect">
            <a:avLst/>
          </a:prstGeom>
          <a:solidFill>
            <a:srgbClr val="0093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2572904"/>
            <a:ext cx="9144000" cy="748955"/>
          </a:xfrm>
        </p:spPr>
        <p:txBody>
          <a:bodyPr>
            <a:normAutofit/>
          </a:bodyPr>
          <a:lstStyle/>
          <a:p>
            <a:pPr algn="ctr"/>
            <a:r>
              <a:rPr lang="cs-CZ" sz="3600" b="1" dirty="0">
                <a:solidFill>
                  <a:schemeClr val="bg1"/>
                </a:solidFill>
              </a:rPr>
              <a:t>Dostavba D7 v úseku Slaný–Bitozeves</a:t>
            </a:r>
          </a:p>
        </p:txBody>
      </p:sp>
    </p:spTree>
    <p:extLst>
      <p:ext uri="{BB962C8B-B14F-4D97-AF65-F5344CB8AC3E}">
        <p14:creationId xmlns:p14="http://schemas.microsoft.com/office/powerpoint/2010/main" val="311014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10" grpId="0"/>
      <p:bldP spid="6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mapa&#10;&#10;Popis byl vytvořen automaticky">
            <a:extLst>
              <a:ext uri="{FF2B5EF4-FFF2-40B4-BE49-F238E27FC236}">
                <a16:creationId xmlns:a16="http://schemas.microsoft.com/office/drawing/2014/main" id="{E99C094C-55DC-98CE-707E-FACBEC0C5E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555"/>
            <a:ext cx="9144000" cy="646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4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9B935CE7-B6FC-6688-6424-5D2DC3F89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467" y="1838325"/>
            <a:ext cx="3285586" cy="3165965"/>
          </a:xfrm>
          <a:prstGeom prst="rect">
            <a:avLst/>
          </a:prstGeom>
        </p:spPr>
      </p:pic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B4F77B28-1D17-46A7-8780-903F56A7B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350" y="6309320"/>
            <a:ext cx="5863530" cy="365125"/>
          </a:xfrm>
        </p:spPr>
        <p:txBody>
          <a:bodyPr/>
          <a:lstStyle/>
          <a:p>
            <a:r>
              <a:rPr lang="cs-CZ" dirty="0"/>
              <a:t>Dostavba D7 v úseku Slaný - Bitozeves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C12E71A6-0E8D-4BA7-8564-95E670BD95A5}"/>
              </a:ext>
            </a:extLst>
          </p:cNvPr>
          <p:cNvSpPr txBox="1">
            <a:spLocks/>
          </p:cNvSpPr>
          <p:nvPr/>
        </p:nvSpPr>
        <p:spPr>
          <a:xfrm>
            <a:off x="322350" y="404665"/>
            <a:ext cx="8031894" cy="735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93D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 dirty="0"/>
              <a:t>Průběh přípravy v KM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D9B78E8-6754-41E2-9DB0-38756DE2726A}"/>
              </a:ext>
            </a:extLst>
          </p:cNvPr>
          <p:cNvSpPr txBox="1">
            <a:spLocks/>
          </p:cNvSpPr>
          <p:nvPr/>
        </p:nvSpPr>
        <p:spPr>
          <a:xfrm>
            <a:off x="409575" y="1838325"/>
            <a:ext cx="5473387" cy="4046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itchFamily="2" charset="2"/>
              <a:buChar char="§"/>
              <a:defRPr sz="32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8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4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cs-CZ" dirty="0"/>
              <a:t>Celková délka 83,1 km</a:t>
            </a:r>
          </a:p>
          <a:p>
            <a:r>
              <a:rPr lang="cs-CZ" dirty="0"/>
              <a:t>V provozu: 48,6 km</a:t>
            </a:r>
          </a:p>
          <a:p>
            <a:r>
              <a:rPr lang="cs-CZ" dirty="0"/>
              <a:t>Rozestavěno: 10,5 km</a:t>
            </a:r>
          </a:p>
          <a:p>
            <a:r>
              <a:rPr lang="cs-CZ" dirty="0"/>
              <a:t>Chybí realizovat: 24,0 km</a:t>
            </a:r>
          </a:p>
          <a:p>
            <a:pPr marL="114300" indent="0">
              <a:buNone/>
            </a:pPr>
            <a:endParaRPr lang="cs-CZ" dirty="0"/>
          </a:p>
          <a:p>
            <a:pPr marL="114300" indent="0">
              <a:buNone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92845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CC7ADE5-5052-4F40-90A9-B48665081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351" y="6309320"/>
            <a:ext cx="5863530" cy="365125"/>
          </a:xfrm>
        </p:spPr>
        <p:txBody>
          <a:bodyPr/>
          <a:lstStyle/>
          <a:p>
            <a:r>
              <a:rPr lang="cs-CZ" dirty="0"/>
              <a:t>Dostavba D7 v úseku Slaný - Bitozeves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C7EE3109-7222-4377-ABD2-F7EA898BB62F}"/>
              </a:ext>
            </a:extLst>
          </p:cNvPr>
          <p:cNvSpPr txBox="1">
            <a:spLocks/>
          </p:cNvSpPr>
          <p:nvPr/>
        </p:nvSpPr>
        <p:spPr>
          <a:xfrm>
            <a:off x="591378" y="325586"/>
            <a:ext cx="7886700" cy="51112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93D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cs-CZ" dirty="0"/>
              <a:t>Zpracovatelé jednotlivých úseků</a:t>
            </a:r>
          </a:p>
        </p:txBody>
      </p:sp>
      <p:graphicFrame>
        <p:nvGraphicFramePr>
          <p:cNvPr id="4" name="Zástupný symbol pro obsah 6">
            <a:extLst>
              <a:ext uri="{FF2B5EF4-FFF2-40B4-BE49-F238E27FC236}">
                <a16:creationId xmlns:a16="http://schemas.microsoft.com/office/drawing/2014/main" id="{8001BE16-EC03-461F-8D9E-4DD6A2E016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0981665"/>
              </p:ext>
            </p:extLst>
          </p:nvPr>
        </p:nvGraphicFramePr>
        <p:xfrm>
          <a:off x="1649236" y="888950"/>
          <a:ext cx="5770984" cy="508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8464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9CC8C3E-DCF5-4938-83C4-B2BCBF7CBB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>
                                            <p:graphicEl>
                                              <a:dgm id="{39CC8C3E-DCF5-4938-83C4-B2BCBF7CBB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1B39E49-6304-484F-8AB2-C19BCC1E6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81B39E49-6304-484F-8AB2-C19BCC1E6C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63E546-6809-47C4-B22E-5305758962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4">
                                            <p:graphicEl>
                                              <a:dgm id="{0E63E546-6809-47C4-B22E-5305758962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B968BB-7BC3-47FC-B29A-DB20AB0653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1EB968BB-7BC3-47FC-B29A-DB20AB0653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4255BBB-8615-411C-BBF6-D272394CE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4">
                                            <p:graphicEl>
                                              <a:dgm id="{74255BBB-8615-411C-BBF6-D272394CEC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D62AED-7D90-4E30-B6DC-B564714031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3CD62AED-7D90-4E30-B6DC-B564714031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F0F342-188D-4288-83EA-0A62CAD601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4">
                                            <p:graphicEl>
                                              <a:dgm id="{95F0F342-188D-4288-83EA-0A62CAD601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35F06B-FC7C-4EB3-BD67-76594A6BEF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dgm id="{DA35F06B-FC7C-4EB3-BD67-76594A6BEF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B4F77B28-1D17-46A7-8780-903F56A7B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350" y="6309320"/>
            <a:ext cx="5863530" cy="365125"/>
          </a:xfrm>
        </p:spPr>
        <p:txBody>
          <a:bodyPr/>
          <a:lstStyle/>
          <a:p>
            <a:r>
              <a:rPr lang="cs-CZ" dirty="0"/>
              <a:t>Dostavba D7 v úseku Slaný - Bitozeves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2DB716B-3CF0-4383-83BD-DD83ABE298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139780"/>
            <a:ext cx="4892648" cy="4997003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C12E71A6-0E8D-4BA7-8564-95E670BD95A5}"/>
              </a:ext>
            </a:extLst>
          </p:cNvPr>
          <p:cNvSpPr txBox="1">
            <a:spLocks/>
          </p:cNvSpPr>
          <p:nvPr/>
        </p:nvSpPr>
        <p:spPr>
          <a:xfrm>
            <a:off x="322350" y="404665"/>
            <a:ext cx="8031894" cy="735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93D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 dirty="0"/>
              <a:t>D7 MÚK Knovíz – MÚK Slaný-západ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D9B78E8-6754-41E2-9DB0-38756DE2726A}"/>
              </a:ext>
            </a:extLst>
          </p:cNvPr>
          <p:cNvSpPr txBox="1">
            <a:spLocks/>
          </p:cNvSpPr>
          <p:nvPr/>
        </p:nvSpPr>
        <p:spPr>
          <a:xfrm>
            <a:off x="4997003" y="1970468"/>
            <a:ext cx="3895859" cy="4009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itchFamily="2" charset="2"/>
              <a:buChar char="§"/>
              <a:defRPr sz="32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8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4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000" b="1" dirty="0"/>
              <a:t>Odevzdaný čistopis DSP včetně ZE</a:t>
            </a:r>
          </a:p>
          <a:p>
            <a:pPr marL="0" indent="0">
              <a:buNone/>
            </a:pPr>
            <a:endParaRPr lang="cs-CZ" sz="2000" b="1" dirty="0"/>
          </a:p>
          <a:p>
            <a:pPr marL="0" indent="0">
              <a:buNone/>
            </a:pPr>
            <a:r>
              <a:rPr lang="cs-CZ" sz="1600" b="1" dirty="0"/>
              <a:t>Majetky</a:t>
            </a:r>
          </a:p>
          <a:p>
            <a:r>
              <a:rPr lang="cs-CZ" sz="1600" dirty="0"/>
              <a:t>ZE byl potvrzen 19.10.2021</a:t>
            </a:r>
          </a:p>
          <a:p>
            <a:r>
              <a:rPr lang="cs-CZ" sz="1600" dirty="0"/>
              <a:t>GP zapsané</a:t>
            </a:r>
          </a:p>
          <a:p>
            <a:r>
              <a:rPr lang="cs-CZ" sz="1600" dirty="0"/>
              <a:t>Zpracování znaleckých posudků</a:t>
            </a:r>
          </a:p>
          <a:p>
            <a:pPr marL="0" indent="0">
              <a:buNone/>
            </a:pPr>
            <a:endParaRPr lang="cs-CZ" sz="1600" b="1" dirty="0"/>
          </a:p>
          <a:p>
            <a:pPr marL="0" indent="0">
              <a:buNone/>
            </a:pPr>
            <a:r>
              <a:rPr lang="cs-CZ" sz="1600" b="1" dirty="0"/>
              <a:t>Stavební povolení</a:t>
            </a:r>
          </a:p>
          <a:p>
            <a:r>
              <a:rPr lang="cs-CZ" sz="1600" dirty="0"/>
              <a:t>Práce na IČ (zahájena 11/2021)</a:t>
            </a:r>
          </a:p>
          <a:p>
            <a:r>
              <a:rPr lang="cs-CZ" sz="1600" dirty="0"/>
              <a:t>Předpoklad podání žádosti SP 07/2022 (3 stavební povolení)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205D0C3-6515-4A96-BC9A-58605D9CAFF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7798" y="1127494"/>
            <a:ext cx="3845064" cy="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1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B4F77B28-1D17-46A7-8780-903F56A7B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350" y="6309320"/>
            <a:ext cx="5863530" cy="365125"/>
          </a:xfrm>
        </p:spPr>
        <p:txBody>
          <a:bodyPr/>
          <a:lstStyle/>
          <a:p>
            <a:r>
              <a:rPr lang="cs-CZ" dirty="0"/>
              <a:t>Dostavba D7 v úseku Slaný - Bitozeves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C12E71A6-0E8D-4BA7-8564-95E670BD95A5}"/>
              </a:ext>
            </a:extLst>
          </p:cNvPr>
          <p:cNvSpPr txBox="1">
            <a:spLocks/>
          </p:cNvSpPr>
          <p:nvPr/>
        </p:nvSpPr>
        <p:spPr>
          <a:xfrm>
            <a:off x="322350" y="404665"/>
            <a:ext cx="8031894" cy="735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93D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 dirty="0"/>
              <a:t>D7 MÚK Knovíz – MÚK Slaný-západ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D9B78E8-6754-41E2-9DB0-38756DE2726A}"/>
              </a:ext>
            </a:extLst>
          </p:cNvPr>
          <p:cNvSpPr txBox="1">
            <a:spLocks/>
          </p:cNvSpPr>
          <p:nvPr/>
        </p:nvSpPr>
        <p:spPr>
          <a:xfrm>
            <a:off x="402771" y="1139781"/>
            <a:ext cx="8490091" cy="4840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itchFamily="2" charset="2"/>
              <a:buChar char="§"/>
              <a:defRPr sz="32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8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4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b="1" dirty="0"/>
              <a:t>Majetkoprávní</a:t>
            </a:r>
            <a:r>
              <a:rPr lang="cs-CZ" sz="2400" b="1" dirty="0"/>
              <a:t> </a:t>
            </a:r>
            <a:r>
              <a:rPr lang="cs-CZ" sz="2800" b="1" dirty="0"/>
              <a:t>vypořádání</a:t>
            </a:r>
            <a:endParaRPr lang="cs-CZ" sz="2400" b="1" dirty="0"/>
          </a:p>
          <a:p>
            <a:pPr marL="0" indent="0">
              <a:buNone/>
            </a:pPr>
            <a:endParaRPr lang="cs-CZ" sz="2400" b="1" dirty="0"/>
          </a:p>
          <a:p>
            <a:pPr marL="0" indent="0">
              <a:buNone/>
            </a:pPr>
            <a:r>
              <a:rPr lang="cs-CZ" sz="1800" b="1" dirty="0"/>
              <a:t>Trvalé zábory</a:t>
            </a:r>
          </a:p>
          <a:p>
            <a:r>
              <a:rPr lang="cs-CZ" sz="1800" dirty="0"/>
              <a:t>85 LV</a:t>
            </a:r>
          </a:p>
          <a:p>
            <a:pPr marL="0" indent="0">
              <a:buNone/>
            </a:pPr>
            <a:endParaRPr lang="cs-CZ" sz="1800" b="1" dirty="0"/>
          </a:p>
          <a:p>
            <a:pPr marL="0" indent="0">
              <a:buNone/>
            </a:pPr>
            <a:r>
              <a:rPr lang="cs-CZ" sz="1800" b="1" dirty="0"/>
              <a:t>Dočasné zábory</a:t>
            </a:r>
          </a:p>
          <a:p>
            <a:r>
              <a:rPr lang="cs-CZ" sz="1800" dirty="0"/>
              <a:t>74 LV</a:t>
            </a:r>
            <a:endParaRPr lang="cs-CZ" sz="1800" b="1" dirty="0"/>
          </a:p>
          <a:p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400965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B4F77B28-1D17-46A7-8780-903F56A7B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720" y="6309320"/>
            <a:ext cx="5863530" cy="365125"/>
          </a:xfrm>
        </p:spPr>
        <p:txBody>
          <a:bodyPr/>
          <a:lstStyle/>
          <a:p>
            <a:r>
              <a:rPr lang="cs-CZ" dirty="0"/>
              <a:t>Dostavba D7 v úseku Slaný - Bitozeves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2DB716B-3CF0-4383-83BD-DD83ABE298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133603"/>
            <a:ext cx="4919730" cy="5009620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4176185C-32F8-4029-B27E-76D2A5A7A164}"/>
              </a:ext>
            </a:extLst>
          </p:cNvPr>
          <p:cNvSpPr txBox="1">
            <a:spLocks/>
          </p:cNvSpPr>
          <p:nvPr/>
        </p:nvSpPr>
        <p:spPr>
          <a:xfrm>
            <a:off x="322350" y="404665"/>
            <a:ext cx="8031894" cy="735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93D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 dirty="0"/>
              <a:t>D7 MÚK Slaný-západ – Kutrovice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8E5DC9BA-25ED-48A4-AE1E-20BC2E08F6B4}"/>
              </a:ext>
            </a:extLst>
          </p:cNvPr>
          <p:cNvSpPr txBox="1">
            <a:spLocks/>
          </p:cNvSpPr>
          <p:nvPr/>
        </p:nvSpPr>
        <p:spPr>
          <a:xfrm>
            <a:off x="4997003" y="1970468"/>
            <a:ext cx="3895859" cy="400967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itchFamily="2" charset="2"/>
              <a:buChar char="§"/>
              <a:defRPr sz="32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8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4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180000">
              <a:buNone/>
            </a:pPr>
            <a:r>
              <a:rPr lang="cs-CZ" b="1" dirty="0"/>
              <a:t>Odevzdaný čistopis DSP včetně ZE</a:t>
            </a:r>
          </a:p>
          <a:p>
            <a:pPr marL="0" indent="-180000">
              <a:buNone/>
            </a:pPr>
            <a:endParaRPr lang="cs-CZ" b="1" dirty="0"/>
          </a:p>
          <a:p>
            <a:pPr marL="0" indent="-180000">
              <a:buNone/>
            </a:pPr>
            <a:r>
              <a:rPr lang="cs-CZ" b="1" dirty="0"/>
              <a:t>Zahájeno MPV</a:t>
            </a:r>
          </a:p>
          <a:p>
            <a:pPr marL="180000" indent="-180000" defTabSz="540000"/>
            <a:r>
              <a:rPr lang="cs-CZ" dirty="0"/>
              <a:t>Trvalé zábory: 63 případů</a:t>
            </a:r>
          </a:p>
          <a:p>
            <a:pPr marL="180000" indent="-180000"/>
            <a:r>
              <a:rPr lang="cs-CZ" dirty="0"/>
              <a:t>Dočasné zábory 55 případů</a:t>
            </a:r>
          </a:p>
          <a:p>
            <a:pPr marL="180000" indent="-180000"/>
            <a:r>
              <a:rPr lang="cs-CZ" dirty="0"/>
              <a:t>Věcná břemena 36 smluv</a:t>
            </a:r>
          </a:p>
          <a:p>
            <a:pPr marL="0" indent="-180000">
              <a:buNone/>
            </a:pPr>
            <a:endParaRPr lang="cs-CZ" b="1" dirty="0"/>
          </a:p>
          <a:p>
            <a:pPr marL="0" indent="-180000">
              <a:buNone/>
            </a:pPr>
            <a:r>
              <a:rPr lang="cs-CZ" b="1" dirty="0"/>
              <a:t>Inženýrská činnost</a:t>
            </a:r>
          </a:p>
          <a:p>
            <a:pPr marL="180000" indent="-180000"/>
            <a:r>
              <a:rPr lang="cs-CZ" dirty="0"/>
              <a:t>Kompletní projednání s DOSS</a:t>
            </a:r>
          </a:p>
          <a:p>
            <a:pPr marL="180000" indent="-180000"/>
            <a:r>
              <a:rPr lang="cs-CZ" dirty="0"/>
              <a:t>Celkem 3 stavební povolení</a:t>
            </a:r>
          </a:p>
          <a:p>
            <a:pPr marL="580050" lvl="1" indent="-180000"/>
            <a:r>
              <a:rPr lang="cs-CZ" dirty="0"/>
              <a:t>Vydaná 2 povolení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2058C1D-452D-470D-9257-A5DA904C46D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1054" y="1127494"/>
            <a:ext cx="3818551" cy="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8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B4F77B28-1D17-46A7-8780-903F56A7B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720" y="6309320"/>
            <a:ext cx="5863530" cy="365125"/>
          </a:xfrm>
        </p:spPr>
        <p:txBody>
          <a:bodyPr/>
          <a:lstStyle/>
          <a:p>
            <a:r>
              <a:rPr lang="cs-CZ" dirty="0"/>
              <a:t>Dostavba D7 v úseku Slaný - Bitozeves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4176185C-32F8-4029-B27E-76D2A5A7A164}"/>
              </a:ext>
            </a:extLst>
          </p:cNvPr>
          <p:cNvSpPr txBox="1">
            <a:spLocks/>
          </p:cNvSpPr>
          <p:nvPr/>
        </p:nvSpPr>
        <p:spPr>
          <a:xfrm>
            <a:off x="322350" y="404665"/>
            <a:ext cx="8031894" cy="735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93D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 dirty="0"/>
              <a:t>D7 MÚK Slaný-západ – Kutrovice</a:t>
            </a:r>
          </a:p>
        </p:txBody>
      </p:sp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C45174D7-7AE3-4912-9E52-AF9BF8AB31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1323766"/>
              </p:ext>
            </p:extLst>
          </p:nvPr>
        </p:nvGraphicFramePr>
        <p:xfrm>
          <a:off x="189840" y="1139781"/>
          <a:ext cx="468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13D54CA7-AE12-40D8-8FFC-7BFB1369B341}"/>
              </a:ext>
            </a:extLst>
          </p:cNvPr>
          <p:cNvSpPr txBox="1">
            <a:spLocks/>
          </p:cNvSpPr>
          <p:nvPr/>
        </p:nvSpPr>
        <p:spPr>
          <a:xfrm>
            <a:off x="322351" y="5318760"/>
            <a:ext cx="4249649" cy="6613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itchFamily="2" charset="2"/>
              <a:buChar char="§"/>
              <a:defRPr sz="32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8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4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180000" algn="ctr">
              <a:buNone/>
            </a:pPr>
            <a:r>
              <a:rPr lang="cs-CZ" sz="2400" b="1" dirty="0"/>
              <a:t>TZ (50/63 smluv)</a:t>
            </a:r>
            <a:endParaRPr lang="cs-CZ" sz="2400" dirty="0"/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C476F09F-2F80-4737-B759-EE6BAA5EF015}"/>
              </a:ext>
            </a:extLst>
          </p:cNvPr>
          <p:cNvSpPr txBox="1">
            <a:spLocks/>
          </p:cNvSpPr>
          <p:nvPr/>
        </p:nvSpPr>
        <p:spPr>
          <a:xfrm>
            <a:off x="4572000" y="5318760"/>
            <a:ext cx="4249649" cy="646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itchFamily="2" charset="2"/>
              <a:buChar char="§"/>
              <a:defRPr sz="32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8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4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180000" algn="ctr">
              <a:buNone/>
            </a:pPr>
            <a:r>
              <a:rPr lang="cs-CZ" sz="2400" b="1" dirty="0"/>
              <a:t>DZ (21/55 smluv)</a:t>
            </a:r>
            <a:endParaRPr lang="cs-CZ" sz="2400" dirty="0"/>
          </a:p>
        </p:txBody>
      </p:sp>
      <p:graphicFrame>
        <p:nvGraphicFramePr>
          <p:cNvPr id="11" name="Graf 10">
            <a:extLst>
              <a:ext uri="{FF2B5EF4-FFF2-40B4-BE49-F238E27FC236}">
                <a16:creationId xmlns:a16="http://schemas.microsoft.com/office/drawing/2014/main" id="{C45174D7-7AE3-4912-9E52-AF9BF8AB31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3051953"/>
              </p:ext>
            </p:extLst>
          </p:nvPr>
        </p:nvGraphicFramePr>
        <p:xfrm>
          <a:off x="322349" y="1139780"/>
          <a:ext cx="4249649" cy="3737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af 12">
            <a:extLst>
              <a:ext uri="{FF2B5EF4-FFF2-40B4-BE49-F238E27FC236}">
                <a16:creationId xmlns:a16="http://schemas.microsoft.com/office/drawing/2014/main" id="{21B9C9E3-097D-44E4-BB8E-922EFC8767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9989965"/>
              </p:ext>
            </p:extLst>
          </p:nvPr>
        </p:nvGraphicFramePr>
        <p:xfrm>
          <a:off x="4571998" y="1139779"/>
          <a:ext cx="4380044" cy="3737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5356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8" grpId="0">
        <p:bldAsOne/>
      </p:bldGraphic>
      <p:bldP spid="10" grpId="0"/>
      <p:bldP spid="1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B4F77B28-1D17-46A7-8780-903F56A7B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720" y="6309320"/>
            <a:ext cx="5863530" cy="365125"/>
          </a:xfrm>
        </p:spPr>
        <p:txBody>
          <a:bodyPr/>
          <a:lstStyle/>
          <a:p>
            <a:r>
              <a:rPr lang="cs-CZ" dirty="0"/>
              <a:t>Dostavba D7 v úseku Slaný - Bitozeves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4176185C-32F8-4029-B27E-76D2A5A7A164}"/>
              </a:ext>
            </a:extLst>
          </p:cNvPr>
          <p:cNvSpPr txBox="1">
            <a:spLocks/>
          </p:cNvSpPr>
          <p:nvPr/>
        </p:nvSpPr>
        <p:spPr>
          <a:xfrm>
            <a:off x="322350" y="404665"/>
            <a:ext cx="8031894" cy="735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93D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 dirty="0"/>
              <a:t>D7 MÚK Slaný-západ – Kutrovice</a:t>
            </a:r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B7E386DD-95C3-7D3D-DAE5-2B707D40C6B8}"/>
              </a:ext>
            </a:extLst>
          </p:cNvPr>
          <p:cNvSpPr txBox="1">
            <a:spLocks/>
          </p:cNvSpPr>
          <p:nvPr/>
        </p:nvSpPr>
        <p:spPr>
          <a:xfrm>
            <a:off x="322350" y="1309865"/>
            <a:ext cx="3895859" cy="4009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itchFamily="2" charset="2"/>
              <a:buChar char="§"/>
              <a:defRPr sz="32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8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4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000" b="1" dirty="0"/>
              <a:t>Věcná břemena</a:t>
            </a:r>
          </a:p>
          <a:p>
            <a:pPr marL="0" indent="0">
              <a:buNone/>
            </a:pPr>
            <a:endParaRPr lang="cs-CZ" sz="2000" b="1" dirty="0"/>
          </a:p>
          <a:p>
            <a:r>
              <a:rPr lang="cs-CZ" sz="2000" dirty="0"/>
              <a:t>36 smluv pro 6 SO</a:t>
            </a:r>
          </a:p>
          <a:p>
            <a:r>
              <a:rPr lang="cs-CZ" sz="2000" dirty="0"/>
              <a:t>Podepsány 2 smlouvy</a:t>
            </a:r>
          </a:p>
        </p:txBody>
      </p:sp>
    </p:spTree>
    <p:extLst>
      <p:ext uri="{BB962C8B-B14F-4D97-AF65-F5344CB8AC3E}">
        <p14:creationId xmlns:p14="http://schemas.microsoft.com/office/powerpoint/2010/main" val="519091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B4F77B28-1D17-46A7-8780-903F56A7B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370" y="6309320"/>
            <a:ext cx="5863530" cy="365125"/>
          </a:xfrm>
        </p:spPr>
        <p:txBody>
          <a:bodyPr/>
          <a:lstStyle/>
          <a:p>
            <a:r>
              <a:rPr lang="cs-CZ" dirty="0"/>
              <a:t>Dostavba D7 v úseku Slaný - Bitozeves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2DB716B-3CF0-4383-83BD-DD83ABE298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27494"/>
            <a:ext cx="4910734" cy="5005941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554F2F16-B3EF-4BA6-BFF0-9497E86A2643}"/>
              </a:ext>
            </a:extLst>
          </p:cNvPr>
          <p:cNvSpPr txBox="1">
            <a:spLocks/>
          </p:cNvSpPr>
          <p:nvPr/>
        </p:nvSpPr>
        <p:spPr>
          <a:xfrm>
            <a:off x="322350" y="404665"/>
            <a:ext cx="8031894" cy="735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93D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 dirty="0"/>
              <a:t>D7 Kutrovice – Panenský Týnec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53D5B1B3-108B-4C59-BF72-BAB6D533A19F}"/>
              </a:ext>
            </a:extLst>
          </p:cNvPr>
          <p:cNvSpPr txBox="1">
            <a:spLocks/>
          </p:cNvSpPr>
          <p:nvPr/>
        </p:nvSpPr>
        <p:spPr>
          <a:xfrm>
            <a:off x="4997003" y="1970468"/>
            <a:ext cx="3895859" cy="4009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itchFamily="2" charset="2"/>
              <a:buChar char="§"/>
              <a:defRPr sz="32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8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4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180000">
              <a:buNone/>
            </a:pPr>
            <a:r>
              <a:rPr lang="cs-CZ" sz="1800" b="1" dirty="0"/>
              <a:t>Odevzdaný čistopis DSP</a:t>
            </a:r>
          </a:p>
          <a:p>
            <a:pPr marL="0" indent="-180000">
              <a:buNone/>
            </a:pPr>
            <a:endParaRPr lang="cs-CZ" sz="1800" b="1" dirty="0"/>
          </a:p>
          <a:p>
            <a:pPr marL="0" indent="-180000">
              <a:buNone/>
            </a:pPr>
            <a:r>
              <a:rPr lang="cs-CZ" sz="1800" b="1" dirty="0"/>
              <a:t>MPV zahájeno 04/2022</a:t>
            </a:r>
          </a:p>
          <a:p>
            <a:pPr marL="180000" indent="-180000"/>
            <a:r>
              <a:rPr lang="cs-CZ" sz="1800" dirty="0"/>
              <a:t>Zahájeno MPV</a:t>
            </a:r>
          </a:p>
          <a:p>
            <a:pPr marL="580050" lvl="1" indent="-180000"/>
            <a:r>
              <a:rPr lang="cs-CZ" sz="1400" dirty="0"/>
              <a:t>TZ – 95 LV</a:t>
            </a:r>
          </a:p>
          <a:p>
            <a:pPr marL="580050" lvl="1" indent="-180000"/>
            <a:r>
              <a:rPr lang="cs-CZ" sz="1400" dirty="0"/>
              <a:t>DZ – 111 LV</a:t>
            </a:r>
          </a:p>
          <a:p>
            <a:pPr marL="580050" lvl="1" indent="-180000"/>
            <a:r>
              <a:rPr lang="cs-CZ" sz="1400" dirty="0"/>
              <a:t>VB – pro 23 SO</a:t>
            </a:r>
          </a:p>
          <a:p>
            <a:pPr marL="0" indent="-180000">
              <a:buNone/>
            </a:pPr>
            <a:endParaRPr lang="cs-CZ" sz="1800" b="1" dirty="0"/>
          </a:p>
          <a:p>
            <a:pPr marL="0" indent="-180000">
              <a:buNone/>
            </a:pPr>
            <a:r>
              <a:rPr lang="cs-CZ" sz="1800" b="1" dirty="0"/>
              <a:t>Inženýrská činnost</a:t>
            </a:r>
          </a:p>
          <a:p>
            <a:pPr marL="180000" indent="-180000"/>
            <a:r>
              <a:rPr lang="cs-CZ" sz="1800" dirty="0"/>
              <a:t>Projednání s DOSS (Dokončeno)</a:t>
            </a:r>
          </a:p>
          <a:p>
            <a:pPr marL="180000" indent="-180000"/>
            <a:r>
              <a:rPr lang="cs-CZ" sz="1800" dirty="0"/>
              <a:t>Podání žádostí SP 05/2022</a:t>
            </a:r>
          </a:p>
          <a:p>
            <a:pPr marL="580050" lvl="1" indent="-180000"/>
            <a:r>
              <a:rPr lang="cs-CZ" sz="1400" dirty="0"/>
              <a:t>Celkem 6 stavebních povolení</a:t>
            </a:r>
          </a:p>
          <a:p>
            <a:pPr marL="580050" lvl="1" indent="-180000"/>
            <a:r>
              <a:rPr lang="cs-CZ" sz="1400" dirty="0"/>
              <a:t>1 řízení již zahájeno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F4A1AA0-136E-4E38-9CB9-8FCBA80B6C8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5437" y="1127494"/>
            <a:ext cx="3809786" cy="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8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50738"/>
            <a:ext cx="7105650" cy="532700"/>
          </a:xfrm>
          <a:prstGeom prst="rect">
            <a:avLst/>
          </a:prstGeom>
          <a:solidFill>
            <a:srgbClr val="0093D3">
              <a:alpha val="90000"/>
            </a:srgbClr>
          </a:solidFill>
        </p:spPr>
        <p:txBody>
          <a:bodyPr lIns="360000" anchor="ctr">
            <a:normAutofit fontScale="90000"/>
          </a:bodyPr>
          <a:lstStyle/>
          <a:p>
            <a:r>
              <a:rPr lang="cs-CZ" dirty="0">
                <a:solidFill>
                  <a:schemeClr val="bg1"/>
                </a:solidFill>
              </a:rPr>
              <a:t>Panenský Týnec, zkapacitnění obchvatu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4C087BAB-FD0B-28B5-4E48-8E6C055F1F21}"/>
              </a:ext>
            </a:extLst>
          </p:cNvPr>
          <p:cNvSpPr txBox="1">
            <a:spLocks/>
          </p:cNvSpPr>
          <p:nvPr/>
        </p:nvSpPr>
        <p:spPr>
          <a:xfrm>
            <a:off x="4997003" y="1121229"/>
            <a:ext cx="3689797" cy="4749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itchFamily="2" charset="2"/>
              <a:buChar char="§"/>
              <a:defRPr sz="32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8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4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/>
            <a:r>
              <a:rPr lang="cs-CZ" sz="1800" dirty="0"/>
              <a:t>17.9.2019 - Zahájení stavby (předání staveniště)</a:t>
            </a:r>
          </a:p>
          <a:p>
            <a:pPr marL="180000" indent="-180000"/>
            <a:r>
              <a:rPr lang="cs-CZ" sz="1800" dirty="0"/>
              <a:t>16.12.2021 – Uvedení do provozu celé dálnice</a:t>
            </a:r>
          </a:p>
          <a:p>
            <a:pPr marL="580050" lvl="1" indent="-180000"/>
            <a:r>
              <a:rPr lang="cs-CZ" sz="1400" dirty="0"/>
              <a:t>předčasném užívání</a:t>
            </a:r>
          </a:p>
          <a:p>
            <a:pPr marL="180000" indent="-180000"/>
            <a:r>
              <a:rPr lang="cs-CZ" sz="1800" dirty="0"/>
              <a:t>31.7.2022 – Dokončení stavby</a:t>
            </a:r>
          </a:p>
          <a:p>
            <a:pPr marL="180000" indent="-180000"/>
            <a:endParaRPr lang="cs-CZ" sz="1800" dirty="0"/>
          </a:p>
          <a:p>
            <a:pPr marL="180000" indent="-180000"/>
            <a:r>
              <a:rPr lang="cs-CZ" sz="1800" dirty="0"/>
              <a:t>Zhotovitelé </a:t>
            </a:r>
          </a:p>
          <a:p>
            <a:pPr marL="580050" lvl="1" indent="-180000"/>
            <a:r>
              <a:rPr lang="cs-CZ" sz="1400" dirty="0"/>
              <a:t>VHS s.r.o. </a:t>
            </a:r>
          </a:p>
          <a:p>
            <a:pPr marL="580050" lvl="1" indent="-180000"/>
            <a:r>
              <a:rPr lang="cs-CZ" sz="1400" dirty="0" err="1"/>
              <a:t>Doprastav</a:t>
            </a:r>
            <a:r>
              <a:rPr lang="cs-CZ" sz="1400" dirty="0"/>
              <a:t>, a.s.</a:t>
            </a:r>
          </a:p>
          <a:p>
            <a:pPr marL="580050" lvl="1" indent="-180000"/>
            <a:r>
              <a:rPr lang="pl-PL" sz="1400" dirty="0"/>
              <a:t>Doprastav CZ, s.r.o.</a:t>
            </a:r>
            <a:endParaRPr lang="cs-CZ" sz="1400" dirty="0"/>
          </a:p>
        </p:txBody>
      </p:sp>
      <p:pic>
        <p:nvPicPr>
          <p:cNvPr id="17" name="Obrázek 16" descr="Obsah obrázku obloha, tráva, exteriér, silnice&#10;&#10;Popis byl vytvořen automaticky">
            <a:extLst>
              <a:ext uri="{FF2B5EF4-FFF2-40B4-BE49-F238E27FC236}">
                <a16:creationId xmlns:a16="http://schemas.microsoft.com/office/drawing/2014/main" id="{E9DB1F5A-8F1E-1F86-24D8-BA8C6E9AA1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1" y="2212518"/>
            <a:ext cx="4564800" cy="2567199"/>
          </a:xfrm>
          <a:prstGeom prst="rect">
            <a:avLst/>
          </a:prstGeom>
        </p:spPr>
      </p:pic>
      <p:pic>
        <p:nvPicPr>
          <p:cNvPr id="19" name="Obrázek 18" descr="Obsah obrázku obloha, exteriér, tráva, scéna&#10;&#10;Popis byl vytvořen automaticky">
            <a:extLst>
              <a:ext uri="{FF2B5EF4-FFF2-40B4-BE49-F238E27FC236}">
                <a16:creationId xmlns:a16="http://schemas.microsoft.com/office/drawing/2014/main" id="{258A20BA-6893-853C-810C-4732242541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1" y="2212518"/>
            <a:ext cx="4564800" cy="256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5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50738"/>
            <a:ext cx="7105650" cy="532700"/>
          </a:xfrm>
          <a:prstGeom prst="rect">
            <a:avLst/>
          </a:prstGeom>
          <a:solidFill>
            <a:srgbClr val="0093D3">
              <a:alpha val="90000"/>
            </a:srgbClr>
          </a:solidFill>
        </p:spPr>
        <p:txBody>
          <a:bodyPr lIns="360000" anchor="ctr">
            <a:normAutofit fontScale="90000"/>
          </a:bodyPr>
          <a:lstStyle/>
          <a:p>
            <a:r>
              <a:rPr lang="cs-CZ" dirty="0">
                <a:solidFill>
                  <a:schemeClr val="bg1"/>
                </a:solidFill>
              </a:rPr>
              <a:t>Chlumčany, zkapacitnění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D2009EC-B6DF-B946-CA3E-04CC0913EE56}"/>
              </a:ext>
            </a:extLst>
          </p:cNvPr>
          <p:cNvSpPr txBox="1">
            <a:spLocks/>
          </p:cNvSpPr>
          <p:nvPr/>
        </p:nvSpPr>
        <p:spPr>
          <a:xfrm>
            <a:off x="4997003" y="1121229"/>
            <a:ext cx="3689797" cy="4858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itchFamily="2" charset="2"/>
              <a:buChar char="§"/>
              <a:defRPr sz="32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8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4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/>
            <a:r>
              <a:rPr lang="cs-CZ" sz="1800" dirty="0"/>
              <a:t>7.2.2022 - Zahájení stavby (předání staveniště)</a:t>
            </a:r>
          </a:p>
          <a:p>
            <a:pPr marL="180000" indent="-180000"/>
            <a:r>
              <a:rPr lang="cs-CZ" sz="1800" dirty="0"/>
              <a:t>29.12.2023 – zprovoznění levé poloviny</a:t>
            </a:r>
          </a:p>
          <a:p>
            <a:pPr marL="580050" lvl="1" indent="-180000"/>
            <a:r>
              <a:rPr lang="cs-CZ" sz="1400" dirty="0"/>
              <a:t>zprovoznění nové poloviny dálnice</a:t>
            </a:r>
          </a:p>
          <a:p>
            <a:pPr marL="180000" indent="-180000"/>
            <a:r>
              <a:rPr lang="cs-CZ" sz="1800" dirty="0"/>
              <a:t>7.8.2024 – Uvedení do provozu celé dálnice</a:t>
            </a:r>
          </a:p>
          <a:p>
            <a:pPr marL="580050" lvl="1" indent="-180000"/>
            <a:r>
              <a:rPr lang="cs-CZ" sz="1400" dirty="0"/>
              <a:t>předčasném užívání</a:t>
            </a:r>
          </a:p>
          <a:p>
            <a:pPr marL="180000" indent="-180000"/>
            <a:r>
              <a:rPr lang="cs-CZ" sz="1800" dirty="0"/>
              <a:t>7.2.2025 – Dokončení stavby</a:t>
            </a:r>
          </a:p>
          <a:p>
            <a:pPr marL="180000" indent="-180000"/>
            <a:endParaRPr lang="cs-CZ" sz="1800" dirty="0"/>
          </a:p>
          <a:p>
            <a:pPr marL="180000" indent="-180000"/>
            <a:r>
              <a:rPr lang="cs-CZ" sz="1800" dirty="0"/>
              <a:t>Zhotovitelé </a:t>
            </a:r>
          </a:p>
          <a:p>
            <a:pPr marL="580050" lvl="1" indent="-180000"/>
            <a:r>
              <a:rPr lang="cs-CZ" sz="1400" dirty="0"/>
              <a:t>Metrostav </a:t>
            </a:r>
            <a:r>
              <a:rPr lang="cs-CZ" sz="1400" dirty="0" err="1"/>
              <a:t>Infrastructure</a:t>
            </a:r>
            <a:r>
              <a:rPr lang="cs-CZ" sz="1400" dirty="0"/>
              <a:t> a.s. </a:t>
            </a:r>
          </a:p>
          <a:p>
            <a:pPr marL="0" indent="0">
              <a:buNone/>
            </a:pPr>
            <a:endParaRPr lang="cs-CZ" sz="1400" dirty="0"/>
          </a:p>
        </p:txBody>
      </p:sp>
      <p:pic>
        <p:nvPicPr>
          <p:cNvPr id="13" name="Obrázek 12" descr="Obsah obrázku tráva, obloha, hora, příroda&#10;&#10;Popis byl vytvořen automaticky">
            <a:extLst>
              <a:ext uri="{FF2B5EF4-FFF2-40B4-BE49-F238E27FC236}">
                <a16:creationId xmlns:a16="http://schemas.microsoft.com/office/drawing/2014/main" id="{01A47AA1-FB53-B422-EB07-AE8EA5878D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86" y="2145150"/>
            <a:ext cx="4564800" cy="2567700"/>
          </a:xfrm>
          <a:prstGeom prst="rect">
            <a:avLst/>
          </a:prstGeom>
        </p:spPr>
      </p:pic>
      <p:pic>
        <p:nvPicPr>
          <p:cNvPr id="15" name="Obrázek 14" descr="Obsah obrázku tráva, obloha, exteriér, špína&#10;&#10;Popis byl vytvořen automaticky">
            <a:extLst>
              <a:ext uri="{FF2B5EF4-FFF2-40B4-BE49-F238E27FC236}">
                <a16:creationId xmlns:a16="http://schemas.microsoft.com/office/drawing/2014/main" id="{28430BA6-CF9E-3059-4F66-77C678347B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86" y="2145651"/>
            <a:ext cx="4564800" cy="256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4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7DF4452-3684-5B90-1369-27CCA195D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6" name="Obrázek 5" descr="Obsah obrázku text, klipart, vektorová grafika&#10;&#10;Popis byl vytvořen automaticky">
            <a:hlinkClick r:id="rId3"/>
            <a:extLst>
              <a:ext uri="{FF2B5EF4-FFF2-40B4-BE49-F238E27FC236}">
                <a16:creationId xmlns:a16="http://schemas.microsoft.com/office/drawing/2014/main" id="{562CB003-5CC9-C6A8-ED72-D2648416AA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772035"/>
            <a:ext cx="169164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8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">
            <a:extLst>
              <a:ext uri="{FF2B5EF4-FFF2-40B4-BE49-F238E27FC236}">
                <a16:creationId xmlns:a16="http://schemas.microsoft.com/office/drawing/2014/main" id="{AF74052F-8D9A-4C8F-B28B-B69F2EC04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0738"/>
            <a:ext cx="5384800" cy="532700"/>
          </a:xfrm>
          <a:prstGeom prst="rect">
            <a:avLst/>
          </a:prstGeom>
          <a:solidFill>
            <a:srgbClr val="0093D3">
              <a:alpha val="90000"/>
            </a:srgbClr>
          </a:solidFill>
        </p:spPr>
        <p:txBody>
          <a:bodyPr lIns="360000" anchor="ctr">
            <a:normAutofit fontScale="90000"/>
          </a:bodyPr>
          <a:lstStyle/>
          <a:p>
            <a:r>
              <a:rPr lang="cs-CZ" dirty="0">
                <a:solidFill>
                  <a:schemeClr val="bg1"/>
                </a:solidFill>
              </a:rPr>
              <a:t>Louny, zkapacitnění obchvatu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BB5EB31B-D5AD-11BC-536E-CB54D264CFCB}"/>
              </a:ext>
            </a:extLst>
          </p:cNvPr>
          <p:cNvSpPr txBox="1">
            <a:spLocks/>
          </p:cNvSpPr>
          <p:nvPr/>
        </p:nvSpPr>
        <p:spPr>
          <a:xfrm>
            <a:off x="4997003" y="1121229"/>
            <a:ext cx="3689797" cy="4858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itchFamily="2" charset="2"/>
              <a:buChar char="§"/>
              <a:defRPr sz="32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8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4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/>
            <a:r>
              <a:rPr lang="cs-CZ" sz="1800" dirty="0"/>
              <a:t>30.07.2020 - Zahájení stavby (předání staveniště)</a:t>
            </a:r>
          </a:p>
          <a:p>
            <a:pPr marL="180000" indent="-180000"/>
            <a:r>
              <a:rPr lang="cs-CZ" sz="1800" dirty="0"/>
              <a:t>31.10. 2022 – zprovoznění levé poloviny</a:t>
            </a:r>
          </a:p>
          <a:p>
            <a:pPr marL="580050" lvl="1" indent="-180000"/>
            <a:r>
              <a:rPr lang="cs-CZ" sz="1400" dirty="0"/>
              <a:t>zprovoznění nové poloviny dálnice</a:t>
            </a:r>
          </a:p>
          <a:p>
            <a:pPr marL="180000" indent="-180000"/>
            <a:r>
              <a:rPr lang="cs-CZ" sz="1800" dirty="0"/>
              <a:t>30.06. 2023 – Uvedení do provozu celé dálnice</a:t>
            </a:r>
          </a:p>
          <a:p>
            <a:pPr marL="580050" lvl="1" indent="-180000"/>
            <a:r>
              <a:rPr lang="cs-CZ" sz="1400" dirty="0"/>
              <a:t>předčasném užívání</a:t>
            </a:r>
          </a:p>
          <a:p>
            <a:pPr marL="180000" indent="-180000"/>
            <a:r>
              <a:rPr lang="cs-CZ" sz="1800" dirty="0"/>
              <a:t>31.12. 2023 – Dokončení stavby</a:t>
            </a:r>
          </a:p>
          <a:p>
            <a:pPr marL="180000" indent="-180000"/>
            <a:endParaRPr lang="cs-CZ" sz="1800" dirty="0"/>
          </a:p>
          <a:p>
            <a:pPr marL="180000" indent="-180000"/>
            <a:r>
              <a:rPr lang="cs-CZ" sz="1800" dirty="0"/>
              <a:t>Zhotovitelé </a:t>
            </a:r>
          </a:p>
          <a:p>
            <a:pPr marL="580050" lvl="1" indent="-180000"/>
            <a:r>
              <a:rPr lang="cs-CZ" sz="1400" dirty="0"/>
              <a:t>EUROVIA CS, a. s.</a:t>
            </a:r>
          </a:p>
          <a:p>
            <a:pPr marL="580050" lvl="1" indent="-180000"/>
            <a:r>
              <a:rPr lang="cs-CZ" sz="1400" dirty="0"/>
              <a:t>HERKUL a.s.</a:t>
            </a:r>
          </a:p>
          <a:p>
            <a:pPr marL="0" indent="0">
              <a:buNone/>
            </a:pPr>
            <a:endParaRPr lang="cs-CZ" sz="1400" dirty="0"/>
          </a:p>
        </p:txBody>
      </p:sp>
      <p:pic>
        <p:nvPicPr>
          <p:cNvPr id="5" name="Zástupný obsah 4" descr="Obsah obrázku tráva, exteriér, země, silnice&#10;&#10;Popis byl vytvořen automaticky">
            <a:extLst>
              <a:ext uri="{FF2B5EF4-FFF2-40B4-BE49-F238E27FC236}">
                <a16:creationId xmlns:a16="http://schemas.microsoft.com/office/drawing/2014/main" id="{FDDA5E89-D6BB-E593-18F3-4C71D6AC2B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1625" y="2031967"/>
            <a:ext cx="4564063" cy="2940115"/>
          </a:xfrm>
          <a:prstGeom prst="rect">
            <a:avLst/>
          </a:prstGeom>
        </p:spPr>
      </p:pic>
      <p:pic>
        <p:nvPicPr>
          <p:cNvPr id="15" name="Obrázek 14" descr="Obsah obrázku země, obloha, exteriér, směr&#10;&#10;Popis byl vytvořen automaticky">
            <a:extLst>
              <a:ext uri="{FF2B5EF4-FFF2-40B4-BE49-F238E27FC236}">
                <a16:creationId xmlns:a16="http://schemas.microsoft.com/office/drawing/2014/main" id="{E6C335AF-30E4-10A9-A93F-65C60ED6A9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03" y="1980424"/>
            <a:ext cx="4564800" cy="3043200"/>
          </a:xfrm>
          <a:prstGeom prst="rect">
            <a:avLst/>
          </a:prstGeom>
        </p:spPr>
      </p:pic>
      <p:pic>
        <p:nvPicPr>
          <p:cNvPr id="13" name="Obrázek 12" descr="Obsah obrázku exteriér, obloha, země, špína&#10;&#10;Popis byl vytvořen automaticky">
            <a:extLst>
              <a:ext uri="{FF2B5EF4-FFF2-40B4-BE49-F238E27FC236}">
                <a16:creationId xmlns:a16="http://schemas.microsoft.com/office/drawing/2014/main" id="{27B51495-A3A5-F577-4A81-3333C7AEDC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03" y="1980424"/>
            <a:ext cx="4564800" cy="3043200"/>
          </a:xfrm>
          <a:prstGeom prst="rect">
            <a:avLst/>
          </a:prstGeom>
        </p:spPr>
      </p:pic>
      <p:pic>
        <p:nvPicPr>
          <p:cNvPr id="10" name="Obrázek 9" descr="Obsah obrázku exteriér, obloha, země, stopa&#10;&#10;Popis byl vytvořen automaticky">
            <a:extLst>
              <a:ext uri="{FF2B5EF4-FFF2-40B4-BE49-F238E27FC236}">
                <a16:creationId xmlns:a16="http://schemas.microsoft.com/office/drawing/2014/main" id="{9BA38CE6-0C42-F3D0-C025-E4EB77F4BE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03" y="1980424"/>
            <a:ext cx="4564800" cy="3043200"/>
          </a:xfrm>
          <a:prstGeom prst="rect">
            <a:avLst/>
          </a:prstGeom>
        </p:spPr>
      </p:pic>
      <p:pic>
        <p:nvPicPr>
          <p:cNvPr id="8" name="Obrázek 7" descr="Obsah obrázku exteriér, země, obloha, budova&#10;&#10;Popis byl vytvořen automaticky">
            <a:extLst>
              <a:ext uri="{FF2B5EF4-FFF2-40B4-BE49-F238E27FC236}">
                <a16:creationId xmlns:a16="http://schemas.microsoft.com/office/drawing/2014/main" id="{C156F268-8477-13F7-F5F3-4706E9AC65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03" y="1980424"/>
            <a:ext cx="4564800" cy="3043200"/>
          </a:xfrm>
          <a:prstGeom prst="rect">
            <a:avLst/>
          </a:prstGeom>
        </p:spPr>
      </p:pic>
      <p:pic>
        <p:nvPicPr>
          <p:cNvPr id="6" name="Obrázek 5" descr="Obsah obrázku země, exteriér, obloha, špína&#10;&#10;Popis byl vytvořen automaticky">
            <a:extLst>
              <a:ext uri="{FF2B5EF4-FFF2-40B4-BE49-F238E27FC236}">
                <a16:creationId xmlns:a16="http://schemas.microsoft.com/office/drawing/2014/main" id="{72E6750B-3634-A6E5-5AAA-CB001A5309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46" y="1980424"/>
            <a:ext cx="4564800" cy="30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6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0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, tráva, snímek obrazovky&#10;&#10;Popis byl vytvořen automaticky">
            <a:extLst>
              <a:ext uri="{FF2B5EF4-FFF2-40B4-BE49-F238E27FC236}">
                <a16:creationId xmlns:a16="http://schemas.microsoft.com/office/drawing/2014/main" id="{09F85483-8351-DD9A-A8D0-3589FB208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5" name="Obrázek 4" descr="Obsah obrázku text, klipart, vektorová grafika&#10;&#10;Popis byl vytvořen automaticky">
            <a:hlinkClick r:id="rId3"/>
            <a:extLst>
              <a:ext uri="{FF2B5EF4-FFF2-40B4-BE49-F238E27FC236}">
                <a16:creationId xmlns:a16="http://schemas.microsoft.com/office/drawing/2014/main" id="{C61ED6FE-4916-5836-2055-C150997F4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772035"/>
            <a:ext cx="169164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3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B4F77B28-1D17-46A7-8780-903F56A7B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720" y="6309320"/>
            <a:ext cx="5863530" cy="365125"/>
          </a:xfrm>
        </p:spPr>
        <p:txBody>
          <a:bodyPr/>
          <a:lstStyle/>
          <a:p>
            <a:r>
              <a:rPr lang="cs-CZ" dirty="0"/>
              <a:t>Dostavba D7 v úseku Slaný - Bitozeves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2DB716B-3CF0-4383-83BD-DD83ABE298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7" y="1137436"/>
            <a:ext cx="4913224" cy="5003014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57987167-FB38-4DDC-9B2C-84BD7085F831}"/>
              </a:ext>
            </a:extLst>
          </p:cNvPr>
          <p:cNvSpPr txBox="1">
            <a:spLocks/>
          </p:cNvSpPr>
          <p:nvPr/>
        </p:nvSpPr>
        <p:spPr>
          <a:xfrm>
            <a:off x="322350" y="404665"/>
            <a:ext cx="8031894" cy="735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93D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 dirty="0"/>
              <a:t>Postoloprty, zkapacitnění obchvatu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D2333248-87C9-47E7-B95B-770D4DE40A44}"/>
              </a:ext>
            </a:extLst>
          </p:cNvPr>
          <p:cNvSpPr txBox="1">
            <a:spLocks/>
          </p:cNvSpPr>
          <p:nvPr/>
        </p:nvSpPr>
        <p:spPr>
          <a:xfrm>
            <a:off x="4997003" y="1970468"/>
            <a:ext cx="3895859" cy="400967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itchFamily="2" charset="2"/>
              <a:buChar char="§"/>
              <a:defRPr sz="32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8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4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93D3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002C77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180000">
              <a:buNone/>
            </a:pPr>
            <a:r>
              <a:rPr lang="cs-CZ" b="1" dirty="0"/>
              <a:t>Aktualizace DÚR</a:t>
            </a:r>
          </a:p>
          <a:p>
            <a:pPr indent="-180000"/>
            <a:r>
              <a:rPr lang="cs-CZ" dirty="0"/>
              <a:t>IČ zahájeno 01/2022</a:t>
            </a:r>
          </a:p>
          <a:p>
            <a:pPr indent="-180000"/>
            <a:r>
              <a:rPr lang="cs-CZ" dirty="0"/>
              <a:t>Žádost ÚR předpoklad 10/2022</a:t>
            </a:r>
          </a:p>
          <a:p>
            <a:pPr marL="0" indent="-180000">
              <a:buNone/>
            </a:pPr>
            <a:r>
              <a:rPr lang="cs-CZ" dirty="0"/>
              <a:t>Územní rozhodnutí bude vydávat Krajský úřad Ústeckého kraje</a:t>
            </a:r>
          </a:p>
          <a:p>
            <a:pPr marL="0" indent="-180000">
              <a:buNone/>
            </a:pPr>
            <a:endParaRPr lang="cs-CZ" dirty="0"/>
          </a:p>
          <a:p>
            <a:pPr marL="0" indent="-180000">
              <a:buNone/>
            </a:pPr>
            <a:r>
              <a:rPr lang="cs-CZ" sz="3100" b="1" dirty="0"/>
              <a:t>DSP</a:t>
            </a:r>
          </a:p>
          <a:p>
            <a:pPr indent="-180000"/>
            <a:r>
              <a:rPr lang="cs-CZ" dirty="0"/>
              <a:t>Práce na DSP budou zahájeny po dokončení průzkumů k DSP a po ukončení územního řízení 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0014C4A-CB1A-4A91-A9A8-467B9C90D3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7798" y="1130442"/>
            <a:ext cx="3845064" cy="63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1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CC7ADE5-5052-4F40-90A9-B48665081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791" y="6309320"/>
            <a:ext cx="5863530" cy="365125"/>
          </a:xfrm>
        </p:spPr>
        <p:txBody>
          <a:bodyPr/>
          <a:lstStyle/>
          <a:p>
            <a:r>
              <a:rPr lang="cs-CZ"/>
              <a:t>Dostavba D7 v úseku Slaný - Bitozeves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C7EE3109-7222-4377-ABD2-F7EA898BB62F}"/>
              </a:ext>
            </a:extLst>
          </p:cNvPr>
          <p:cNvSpPr txBox="1">
            <a:spLocks/>
          </p:cNvSpPr>
          <p:nvPr/>
        </p:nvSpPr>
        <p:spPr>
          <a:xfrm>
            <a:off x="591378" y="510417"/>
            <a:ext cx="7886700" cy="51112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93D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cs-CZ" dirty="0"/>
              <a:t>Předpoklad termínů realizací</a:t>
            </a:r>
          </a:p>
        </p:txBody>
      </p:sp>
      <p:graphicFrame>
        <p:nvGraphicFramePr>
          <p:cNvPr id="5" name="Zástupný symbol pro obsah 6">
            <a:extLst>
              <a:ext uri="{FF2B5EF4-FFF2-40B4-BE49-F238E27FC236}">
                <a16:creationId xmlns:a16="http://schemas.microsoft.com/office/drawing/2014/main" id="{249ACE59-17C7-490D-8378-5977719C5F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1316634"/>
              </p:ext>
            </p:extLst>
          </p:nvPr>
        </p:nvGraphicFramePr>
        <p:xfrm>
          <a:off x="431800" y="1155870"/>
          <a:ext cx="8208766" cy="4680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148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6DF5A3-5C2A-4235-BFC1-19909E6F52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>
                                            <p:graphicEl>
                                              <a:dgm id="{626DF5A3-5C2A-4235-BFC1-19909E6F52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609ECC8-8A59-4D67-8B57-E067CE50D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>
                                            <p:graphicEl>
                                              <a:dgm id="{A609ECC8-8A59-4D67-8B57-E067CE50D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951BB56-6B3D-481A-B17E-442DEA296C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">
                                            <p:graphicEl>
                                              <a:dgm id="{A951BB56-6B3D-481A-B17E-442DEA296C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87AAE05-467E-4ECB-811E-4583834D73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">
                                            <p:graphicEl>
                                              <a:dgm id="{B87AAE05-467E-4ECB-811E-4583834D73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2F8BF5C-EACD-455C-9583-1CD8437C70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>
                                            <p:graphicEl>
                                              <a:dgm id="{D2F8BF5C-EACD-455C-9583-1CD8437C70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6064D52-D386-4D38-B591-B76C4C91AB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">
                                            <p:graphicEl>
                                              <a:dgm id="{96064D52-D386-4D38-B591-B76C4C91AB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CCEEF95-08D1-46BF-A9A3-5C3ECA9543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">
                                            <p:graphicEl>
                                              <a:dgm id="{8CCEEF95-08D1-46BF-A9A3-5C3ECA9543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B000DE3-D73E-4185-8BDD-AD8F352DA7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5">
                                            <p:graphicEl>
                                              <a:dgm id="{CB000DE3-D73E-4185-8BDD-AD8F352DA7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 uiExpand="1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0880F733-66A7-441B-81B0-AD784647E5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95943"/>
            <a:ext cx="9144000" cy="6466114"/>
          </a:xfrm>
          <a:prstGeom prst="rect">
            <a:avLst/>
          </a:prstGeom>
        </p:spPr>
      </p:pic>
      <p:graphicFrame>
        <p:nvGraphicFramePr>
          <p:cNvPr id="7" name="Tabulka 7">
            <a:extLst>
              <a:ext uri="{FF2B5EF4-FFF2-40B4-BE49-F238E27FC236}">
                <a16:creationId xmlns:a16="http://schemas.microsoft.com/office/drawing/2014/main" id="{17CEEED5-9FD8-4DC4-B8C9-0A7E23913F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5668809"/>
              </p:ext>
            </p:extLst>
          </p:nvPr>
        </p:nvGraphicFramePr>
        <p:xfrm>
          <a:off x="148107" y="3950658"/>
          <a:ext cx="4423892" cy="2541224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1037970">
                  <a:extLst>
                    <a:ext uri="{9D8B030D-6E8A-4147-A177-3AD203B41FA5}">
                      <a16:colId xmlns:a16="http://schemas.microsoft.com/office/drawing/2014/main" val="3623029033"/>
                    </a:ext>
                  </a:extLst>
                </a:gridCol>
                <a:gridCol w="346509">
                  <a:extLst>
                    <a:ext uri="{9D8B030D-6E8A-4147-A177-3AD203B41FA5}">
                      <a16:colId xmlns:a16="http://schemas.microsoft.com/office/drawing/2014/main" val="1218133841"/>
                    </a:ext>
                  </a:extLst>
                </a:gridCol>
                <a:gridCol w="631065">
                  <a:extLst>
                    <a:ext uri="{9D8B030D-6E8A-4147-A177-3AD203B41FA5}">
                      <a16:colId xmlns:a16="http://schemas.microsoft.com/office/drawing/2014/main" val="1323732342"/>
                    </a:ext>
                  </a:extLst>
                </a:gridCol>
                <a:gridCol w="920839">
                  <a:extLst>
                    <a:ext uri="{9D8B030D-6E8A-4147-A177-3AD203B41FA5}">
                      <a16:colId xmlns:a16="http://schemas.microsoft.com/office/drawing/2014/main" val="3816462416"/>
                    </a:ext>
                  </a:extLst>
                </a:gridCol>
                <a:gridCol w="907961">
                  <a:extLst>
                    <a:ext uri="{9D8B030D-6E8A-4147-A177-3AD203B41FA5}">
                      <a16:colId xmlns:a16="http://schemas.microsoft.com/office/drawing/2014/main" val="1084997865"/>
                    </a:ext>
                  </a:extLst>
                </a:gridCol>
                <a:gridCol w="579548">
                  <a:extLst>
                    <a:ext uri="{9D8B030D-6E8A-4147-A177-3AD203B41FA5}">
                      <a16:colId xmlns:a16="http://schemas.microsoft.com/office/drawing/2014/main" val="4139042443"/>
                    </a:ext>
                  </a:extLst>
                </a:gridCol>
              </a:tblGrid>
              <a:tr h="292406">
                <a:tc>
                  <a:txBody>
                    <a:bodyPr/>
                    <a:lstStyle/>
                    <a:p>
                      <a:r>
                        <a:rPr lang="cs-CZ" sz="1200" dirty="0"/>
                        <a:t>Odpočívka</a:t>
                      </a:r>
                    </a:p>
                  </a:txBody>
                  <a:tcPr>
                    <a:solidFill>
                      <a:srgbClr val="063E85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/>
                    </a:p>
                  </a:txBody>
                  <a:tcPr>
                    <a:solidFill>
                      <a:srgbClr val="063E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OA</a:t>
                      </a:r>
                    </a:p>
                  </a:txBody>
                  <a:tcPr>
                    <a:solidFill>
                      <a:srgbClr val="063E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Karavany</a:t>
                      </a:r>
                    </a:p>
                  </a:txBody>
                  <a:tcPr>
                    <a:solidFill>
                      <a:srgbClr val="063E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Autobusy</a:t>
                      </a:r>
                    </a:p>
                  </a:txBody>
                  <a:tcPr>
                    <a:solidFill>
                      <a:srgbClr val="063E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NA</a:t>
                      </a:r>
                    </a:p>
                  </a:txBody>
                  <a:tcPr>
                    <a:solidFill>
                      <a:srgbClr val="063E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549374"/>
                  </a:ext>
                </a:extLst>
              </a:tr>
              <a:tr h="292406">
                <a:tc>
                  <a:txBody>
                    <a:bodyPr/>
                    <a:lstStyle/>
                    <a:p>
                      <a:r>
                        <a:rPr lang="cs-CZ" sz="1200" dirty="0" err="1"/>
                        <a:t>Netovice</a:t>
                      </a:r>
                      <a:endParaRPr lang="cs-CZ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013873"/>
                  </a:ext>
                </a:extLst>
              </a:tr>
              <a:tr h="193233">
                <a:tc>
                  <a:txBody>
                    <a:bodyPr/>
                    <a:lstStyle/>
                    <a:p>
                      <a:endParaRPr lang="cs-CZ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383857"/>
                  </a:ext>
                </a:extLst>
              </a:tr>
              <a:tr h="292406">
                <a:tc>
                  <a:txBody>
                    <a:bodyPr/>
                    <a:lstStyle/>
                    <a:p>
                      <a:r>
                        <a:rPr lang="cs-CZ" sz="1200" dirty="0"/>
                        <a:t>Smolnice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741655"/>
                  </a:ext>
                </a:extLst>
              </a:tr>
              <a:tr h="193233">
                <a:tc>
                  <a:txBody>
                    <a:bodyPr/>
                    <a:lstStyle/>
                    <a:p>
                      <a:endParaRPr lang="cs-CZ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35418"/>
                  </a:ext>
                </a:extLst>
              </a:tr>
              <a:tr h="193233">
                <a:tc>
                  <a:txBody>
                    <a:bodyPr/>
                    <a:lstStyle/>
                    <a:p>
                      <a:r>
                        <a:rPr lang="cs-CZ" sz="1200" dirty="0"/>
                        <a:t>Všehrdy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172914"/>
                  </a:ext>
                </a:extLst>
              </a:tr>
              <a:tr h="193233">
                <a:tc>
                  <a:txBody>
                    <a:bodyPr/>
                    <a:lstStyle/>
                    <a:p>
                      <a:endParaRPr lang="cs-CZ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230184"/>
                  </a:ext>
                </a:extLst>
              </a:tr>
              <a:tr h="292406">
                <a:tc>
                  <a:txBody>
                    <a:bodyPr/>
                    <a:lstStyle/>
                    <a:p>
                      <a:r>
                        <a:rPr lang="cs-CZ" sz="1200" dirty="0"/>
                        <a:t>Hora Sv. Š.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53719"/>
                  </a:ext>
                </a:extLst>
              </a:tr>
              <a:tr h="193233">
                <a:tc>
                  <a:txBody>
                    <a:bodyPr/>
                    <a:lstStyle/>
                    <a:p>
                      <a:endParaRPr lang="cs-CZ" sz="1200" dirty="0"/>
                    </a:p>
                  </a:txBody>
                  <a:tcPr>
                    <a:solidFill>
                      <a:srgbClr val="063E85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/>
                    </a:p>
                  </a:txBody>
                  <a:tcPr>
                    <a:solidFill>
                      <a:srgbClr val="063E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285</a:t>
                      </a:r>
                    </a:p>
                  </a:txBody>
                  <a:tcPr>
                    <a:solidFill>
                      <a:srgbClr val="063E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32</a:t>
                      </a:r>
                    </a:p>
                  </a:txBody>
                  <a:tcPr>
                    <a:solidFill>
                      <a:srgbClr val="063E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32</a:t>
                      </a:r>
                    </a:p>
                  </a:txBody>
                  <a:tcPr>
                    <a:solidFill>
                      <a:srgbClr val="063E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224</a:t>
                      </a:r>
                    </a:p>
                  </a:txBody>
                  <a:tcPr>
                    <a:solidFill>
                      <a:srgbClr val="063E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83147"/>
                  </a:ext>
                </a:extLst>
              </a:tr>
            </a:tbl>
          </a:graphicData>
        </a:graphic>
      </p:graphicFrame>
      <p:sp>
        <p:nvSpPr>
          <p:cNvPr id="8" name="Nadpis 1">
            <a:extLst>
              <a:ext uri="{FF2B5EF4-FFF2-40B4-BE49-F238E27FC236}">
                <a16:creationId xmlns:a16="http://schemas.microsoft.com/office/drawing/2014/main" id="{E5DAE15A-F79D-4DF1-87FE-2DD03AA23CBF}"/>
              </a:ext>
            </a:extLst>
          </p:cNvPr>
          <p:cNvSpPr txBox="1">
            <a:spLocks/>
          </p:cNvSpPr>
          <p:nvPr/>
        </p:nvSpPr>
        <p:spPr>
          <a:xfrm>
            <a:off x="57702" y="3461195"/>
            <a:ext cx="8384400" cy="4214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93D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 sz="2400" dirty="0">
                <a:solidFill>
                  <a:srgbClr val="063E85"/>
                </a:solidFill>
              </a:rPr>
              <a:t>Kapacita odpočívek</a:t>
            </a:r>
          </a:p>
        </p:txBody>
      </p:sp>
    </p:spTree>
    <p:extLst>
      <p:ext uri="{BB962C8B-B14F-4D97-AF65-F5344CB8AC3E}">
        <p14:creationId xmlns:p14="http://schemas.microsoft.com/office/powerpoint/2010/main" val="302234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2400" y="369000"/>
            <a:ext cx="8384400" cy="706090"/>
          </a:xfrm>
        </p:spPr>
        <p:txBody>
          <a:bodyPr/>
          <a:lstStyle/>
          <a:p>
            <a:r>
              <a:rPr lang="cs-CZ" dirty="0"/>
              <a:t>Odpočívky a SSÚD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2400" y="1269000"/>
            <a:ext cx="8384400" cy="4608273"/>
          </a:xfrm>
        </p:spPr>
        <p:txBody>
          <a:bodyPr>
            <a:normAutofit/>
          </a:bodyPr>
          <a:lstStyle/>
          <a:p>
            <a:pPr lvl="1"/>
            <a:r>
              <a:rPr lang="cs-CZ" dirty="0"/>
              <a:t>D7 </a:t>
            </a:r>
            <a:r>
              <a:rPr lang="cs-CZ" dirty="0" err="1"/>
              <a:t>Netovice</a:t>
            </a:r>
            <a:endParaRPr lang="cs-CZ" dirty="0"/>
          </a:p>
          <a:p>
            <a:pPr lvl="2"/>
            <a:r>
              <a:rPr lang="cs-CZ" dirty="0"/>
              <a:t>Levá strana samostatně</a:t>
            </a:r>
          </a:p>
          <a:p>
            <a:pPr lvl="2"/>
            <a:r>
              <a:rPr lang="cs-CZ" dirty="0"/>
              <a:t>Pravá strana součástí D7 Knovíz - Slaný</a:t>
            </a:r>
          </a:p>
          <a:p>
            <a:pPr lvl="1"/>
            <a:r>
              <a:rPr lang="cs-CZ" dirty="0"/>
              <a:t>D7 Smolnice </a:t>
            </a:r>
          </a:p>
          <a:p>
            <a:pPr lvl="2"/>
            <a:r>
              <a:rPr lang="cs-CZ" dirty="0"/>
              <a:t>HTÚ (povolení 11/2020 – realizace spolu s D7 Chlumčany)</a:t>
            </a:r>
          </a:p>
          <a:p>
            <a:pPr lvl="2"/>
            <a:r>
              <a:rPr lang="cs-CZ" dirty="0"/>
              <a:t>Odpočívka (ÚR vydané 10.2.2021)</a:t>
            </a:r>
          </a:p>
          <a:p>
            <a:pPr lvl="2"/>
            <a:r>
              <a:rPr lang="cs-CZ" dirty="0"/>
              <a:t>MPV na odpočívku – 14/17 smluv</a:t>
            </a:r>
          </a:p>
          <a:p>
            <a:pPr lvl="2"/>
            <a:r>
              <a:rPr lang="cs-CZ" dirty="0"/>
              <a:t>Zahájení prací na DSP 1.2.2021</a:t>
            </a:r>
          </a:p>
          <a:p>
            <a:pPr lvl="1"/>
            <a:r>
              <a:rPr lang="cs-CZ" dirty="0"/>
              <a:t>D7 Hrušovany</a:t>
            </a:r>
          </a:p>
          <a:p>
            <a:pPr lvl="2"/>
            <a:r>
              <a:rPr lang="cs-CZ" dirty="0"/>
              <a:t>Levá odpočívka - ZP půjde v prosinci na CK</a:t>
            </a:r>
          </a:p>
          <a:p>
            <a:pPr lvl="1"/>
            <a:r>
              <a:rPr lang="cs-CZ" dirty="0"/>
              <a:t>SSÚD </a:t>
            </a:r>
          </a:p>
          <a:p>
            <a:pPr lvl="2"/>
            <a:r>
              <a:rPr lang="cs-CZ" dirty="0"/>
              <a:t>Slaný a Všehrdy (Nové technické studie)</a:t>
            </a:r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51520" y="6309320"/>
            <a:ext cx="5863530" cy="365125"/>
          </a:xfrm>
        </p:spPr>
        <p:txBody>
          <a:bodyPr/>
          <a:lstStyle/>
          <a:p>
            <a:r>
              <a:rPr lang="cs-CZ" dirty="0"/>
              <a:t>Dostavba D7 v úseku Slaný - Bitozeves</a:t>
            </a:r>
          </a:p>
        </p:txBody>
      </p:sp>
    </p:spTree>
    <p:extLst>
      <p:ext uri="{BB962C8B-B14F-4D97-AF65-F5344CB8AC3E}">
        <p14:creationId xmlns:p14="http://schemas.microsoft.com/office/powerpoint/2010/main" val="278246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2" advAuto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Možná/nastalá rizika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2400" y="1089000"/>
            <a:ext cx="8384400" cy="4788273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Správní řízení ÚŘ, SP</a:t>
            </a:r>
          </a:p>
          <a:p>
            <a:pPr lvl="1"/>
            <a:r>
              <a:rPr lang="cs-CZ" dirty="0"/>
              <a:t>Majetkoprávní příprava – zemřelí a neznámí vlastníci (obeslání účastníků SP)</a:t>
            </a:r>
          </a:p>
          <a:p>
            <a:pPr lvl="1"/>
            <a:r>
              <a:rPr lang="cs-CZ" dirty="0"/>
              <a:t>Odvolání, připomínky DOSS, obcí, vlastníků </a:t>
            </a:r>
          </a:p>
          <a:p>
            <a:pPr lvl="1"/>
            <a:r>
              <a:rPr lang="cs-CZ" dirty="0"/>
              <a:t>Stavební řízení v průměru 6 měsíců</a:t>
            </a:r>
          </a:p>
          <a:p>
            <a:r>
              <a:rPr lang="cs-CZ" dirty="0"/>
              <a:t>PDPS</a:t>
            </a:r>
          </a:p>
          <a:p>
            <a:pPr lvl="1"/>
            <a:r>
              <a:rPr lang="cs-CZ" dirty="0"/>
              <a:t>Připomínkové řízení – změny oproti DSP</a:t>
            </a:r>
          </a:p>
          <a:p>
            <a:pPr lvl="1"/>
            <a:r>
              <a:rPr lang="cs-CZ" dirty="0"/>
              <a:t>Nové požadavky správců a předpisů (odvodnění, hluk, atd.)</a:t>
            </a:r>
          </a:p>
          <a:p>
            <a:r>
              <a:rPr lang="cs-CZ" dirty="0"/>
              <a:t>Soutěž na zhotovitele</a:t>
            </a:r>
          </a:p>
          <a:p>
            <a:pPr lvl="1"/>
            <a:r>
              <a:rPr lang="cs-CZ" dirty="0"/>
              <a:t>Předpoklad 8 měsíců</a:t>
            </a:r>
          </a:p>
          <a:p>
            <a:pPr lvl="1"/>
            <a:r>
              <a:rPr lang="cs-CZ" dirty="0"/>
              <a:t>Odvolání neúspěšných uchazečů</a:t>
            </a:r>
          </a:p>
          <a:p>
            <a:pPr lvl="1"/>
            <a:r>
              <a:rPr lang="cs-CZ" dirty="0"/>
              <a:t>Metrostav </a:t>
            </a:r>
            <a:r>
              <a:rPr lang="cs-CZ" dirty="0" err="1"/>
              <a:t>Infrastructure</a:t>
            </a:r>
            <a:r>
              <a:rPr lang="cs-CZ" dirty="0"/>
              <a:t> a.s.</a:t>
            </a:r>
          </a:p>
          <a:p>
            <a:r>
              <a:rPr lang="cs-CZ" dirty="0"/>
              <a:t>Lidský faktor</a:t>
            </a:r>
          </a:p>
          <a:p>
            <a:pPr lvl="1"/>
            <a:r>
              <a:rPr lang="cs-CZ" dirty="0"/>
              <a:t>Chyby v procesních a rutinních krocích</a:t>
            </a:r>
          </a:p>
          <a:p>
            <a:r>
              <a:rPr lang="cs-CZ" dirty="0"/>
              <a:t>Rizika </a:t>
            </a:r>
            <a:r>
              <a:rPr lang="cs-CZ"/>
              <a:t>v realizaci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22349" y="6309320"/>
            <a:ext cx="5863530" cy="365125"/>
          </a:xfrm>
        </p:spPr>
        <p:txBody>
          <a:bodyPr/>
          <a:lstStyle/>
          <a:p>
            <a:r>
              <a:rPr lang="cs-CZ" dirty="0"/>
              <a:t>Dostavba D7 v úseku Slaný - Bitozeves</a:t>
            </a:r>
          </a:p>
        </p:txBody>
      </p:sp>
    </p:spTree>
    <p:extLst>
      <p:ext uri="{BB962C8B-B14F-4D97-AF65-F5344CB8AC3E}">
        <p14:creationId xmlns:p14="http://schemas.microsoft.com/office/powerpoint/2010/main" val="167492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>
                <a:solidFill>
                  <a:srgbClr val="0093D3"/>
                </a:solidFill>
              </a:rPr>
              <a:t>Děkuji za pozornost …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95536" y="5949280"/>
            <a:ext cx="8640960" cy="432048"/>
          </a:xfrm>
        </p:spPr>
        <p:txBody>
          <a:bodyPr/>
          <a:lstStyle/>
          <a:p>
            <a:r>
              <a:rPr lang="cs-CZ" dirty="0">
                <a:solidFill>
                  <a:srgbClr val="727270"/>
                </a:solidFill>
              </a:rPr>
              <a:t>KOMOVIA s.r.o., Olšanská 1a, 130 80 Praha 3, </a:t>
            </a:r>
            <a:r>
              <a:rPr lang="cs-CZ" b="1" dirty="0">
                <a:solidFill>
                  <a:srgbClr val="727270"/>
                </a:solidFill>
              </a:rPr>
              <a:t>www.komovia.cz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9987" y="3789973"/>
            <a:ext cx="4036468" cy="104754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C75DB01-7EFF-4604-8365-1BA11478C9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5" y="4080403"/>
            <a:ext cx="3924456" cy="7433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lastní návrh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ísma ŘSD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be1f4b7-f134-4983-ad14-a3615461a256" xsi:nil="true"/>
    <lcf76f155ced4ddcb4097134ff3c332f xmlns="10f8d72e-cd14-42ef-ae14-55b8751db099">
      <Terms xmlns="http://schemas.microsoft.com/office/infopath/2007/PartnerControls"/>
    </lcf76f155ced4ddcb4097134ff3c332f>
    <Aut_x002e_ xmlns="10f8d72e-cd14-42ef-ae14-55b8751db099">
      <UserInfo>
        <DisplayName/>
        <AccountId xsi:nil="true"/>
        <AccountType/>
      </UserInfo>
    </Aut_x002e_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C225A2F1DA30F40AB6CBCD2AE5CED9B" ma:contentTypeVersion="17" ma:contentTypeDescription="Vytvoří nový dokument" ma:contentTypeScope="" ma:versionID="eaa735fbb7bcaf0c38eaac63a6a34a90">
  <xsd:schema xmlns:xsd="http://www.w3.org/2001/XMLSchema" xmlns:xs="http://www.w3.org/2001/XMLSchema" xmlns:p="http://schemas.microsoft.com/office/2006/metadata/properties" xmlns:ns2="10f8d72e-cd14-42ef-ae14-55b8751db099" xmlns:ns3="dbe1f4b7-f134-4983-ad14-a3615461a256" targetNamespace="http://schemas.microsoft.com/office/2006/metadata/properties" ma:root="true" ma:fieldsID="b9818319046f5adf1425cfa01a28730d" ns2:_="" ns3:_="">
    <xsd:import namespace="10f8d72e-cd14-42ef-ae14-55b8751db099"/>
    <xsd:import namespace="dbe1f4b7-f134-4983-ad14-a3615461a2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Aut_x002e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f8d72e-cd14-42ef-ae14-55b8751db0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0f179d35-6383-42b8-98df-396e590fd14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Aut_x002e_" ma:index="24" nillable="true" ma:displayName="HIP" ma:format="Dropdown" ma:list="UserInfo" ma:SharePointGroup="0" ma:internalName="Aut_x002e_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e1f4b7-f134-4983-ad14-a3615461a25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6fa08eb-f349-4571-8dcb-60e004aca9ca}" ma:internalName="TaxCatchAll" ma:showField="CatchAllData" ma:web="dbe1f4b7-f134-4983-ad14-a3615461a2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656CF65-8BD0-458F-8610-89956E76D69B}">
  <ds:schemaRefs>
    <ds:schemaRef ds:uri="http://schemas.microsoft.com/office/2006/metadata/properties"/>
    <ds:schemaRef ds:uri="http://schemas.microsoft.com/office/infopath/2007/PartnerControls"/>
    <ds:schemaRef ds:uri="dbe1f4b7-f134-4983-ad14-a3615461a256"/>
    <ds:schemaRef ds:uri="10f8d72e-cd14-42ef-ae14-55b8751db099"/>
  </ds:schemaRefs>
</ds:datastoreItem>
</file>

<file path=customXml/itemProps2.xml><?xml version="1.0" encoding="utf-8"?>
<ds:datastoreItem xmlns:ds="http://schemas.openxmlformats.org/officeDocument/2006/customXml" ds:itemID="{6597AF0C-C332-41EB-96C5-A2C6AE3811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f8d72e-cd14-42ef-ae14-55b8751db099"/>
    <ds:schemaRef ds:uri="dbe1f4b7-f134-4983-ad14-a3615461a2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F341FCE-DE5E-4D34-8B98-399FE5FC61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</TotalTime>
  <Words>1766</Words>
  <Application>Microsoft Office PowerPoint</Application>
  <PresentationFormat>Předvádění na obrazovce (4:3)</PresentationFormat>
  <Paragraphs>327</Paragraphs>
  <Slides>21</Slides>
  <Notes>18</Notes>
  <HiddenSlides>3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21</vt:i4>
      </vt:variant>
    </vt:vector>
  </HeadingPairs>
  <TitlesOfParts>
    <vt:vector size="29" baseType="lpstr">
      <vt:lpstr>Arial</vt:lpstr>
      <vt:lpstr>Calibri</vt:lpstr>
      <vt:lpstr>Leelawadee UI</vt:lpstr>
      <vt:lpstr>Segoe UI</vt:lpstr>
      <vt:lpstr>Symbol</vt:lpstr>
      <vt:lpstr>Wingdings</vt:lpstr>
      <vt:lpstr>Vlastní návrh</vt:lpstr>
      <vt:lpstr>Office Theme</vt:lpstr>
      <vt:lpstr>Dostavba D7 v úseku Slaný–Bitozeves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Panenský Týnec, zkapacitnění obchvatu</vt:lpstr>
      <vt:lpstr>Chlumčany, zkapacitnění</vt:lpstr>
      <vt:lpstr>Prezentace aplikace PowerPoint</vt:lpstr>
      <vt:lpstr>Louny, zkapacitnění obchvatu</vt:lpstr>
      <vt:lpstr>Prezentace aplikace PowerPoint</vt:lpstr>
      <vt:lpstr>Prezentace aplikace PowerPoint</vt:lpstr>
      <vt:lpstr>Prezentace aplikace PowerPoint</vt:lpstr>
      <vt:lpstr>Prezentace aplikace PowerPoint</vt:lpstr>
      <vt:lpstr>Odpočívky a SSÚD</vt:lpstr>
      <vt:lpstr>Možná/nastalá rizika</vt:lpstr>
      <vt:lpstr>Děkuji za pozornost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Dostavba D7 v úseku Slaný–Bitozeves</dc:title>
  <dc:creator>Václav Marvan, Ing.</dc:creator>
  <cp:lastModifiedBy>Štěpán Sedláček</cp:lastModifiedBy>
  <cp:revision>35</cp:revision>
  <dcterms:created xsi:type="dcterms:W3CDTF">2020-03-04T11:00:06Z</dcterms:created>
  <dcterms:modified xsi:type="dcterms:W3CDTF">2022-06-15T13:51:37Z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0x0101003C225A2F1DA30F40AB6CBCD2AE5CED9B</vt:lpwstr>
  </property>
  <property fmtid="{D5CDD505-2E9C-101B-9397-08002B2CF9AE}" pid="3" name="MediaServiceImageTags">
    <vt:lpwstr/>
  </property>
</Properties>
</file>